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handoutMasterIdLst>
    <p:handoutMasterId r:id="rId33"/>
  </p:handoutMasterIdLst>
  <p:sldIdLst>
    <p:sldId id="256" r:id="rId3"/>
    <p:sldId id="271" r:id="rId4"/>
    <p:sldId id="257" r:id="rId5"/>
    <p:sldId id="258" r:id="rId6"/>
    <p:sldId id="259" r:id="rId7"/>
    <p:sldId id="260" r:id="rId8"/>
    <p:sldId id="336" r:id="rId9"/>
    <p:sldId id="337" r:id="rId10"/>
    <p:sldId id="310" r:id="rId11"/>
    <p:sldId id="311" r:id="rId12"/>
    <p:sldId id="268" r:id="rId13"/>
    <p:sldId id="261" r:id="rId14"/>
    <p:sldId id="267" r:id="rId15"/>
    <p:sldId id="262" r:id="rId16"/>
    <p:sldId id="263" r:id="rId17"/>
    <p:sldId id="264" r:id="rId18"/>
    <p:sldId id="277" r:id="rId19"/>
    <p:sldId id="275" r:id="rId20"/>
    <p:sldId id="276" r:id="rId21"/>
    <p:sldId id="333" r:id="rId22"/>
    <p:sldId id="307" r:id="rId23"/>
    <p:sldId id="308" r:id="rId24"/>
    <p:sldId id="309" r:id="rId25"/>
    <p:sldId id="334" r:id="rId26"/>
    <p:sldId id="335" r:id="rId27"/>
    <p:sldId id="328" r:id="rId28"/>
    <p:sldId id="266" r:id="rId29"/>
    <p:sldId id="265" r:id="rId30"/>
    <p:sldId id="269" r:id="rId31"/>
  </p:sldIdLst>
  <p:sldSz cx="12192000" cy="6858000"/>
  <p:notesSz cx="6858000" cy="9144000"/>
  <p:defaultTextStyle>
    <a:defPPr>
      <a:defRPr lang="en-US"/>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horzBarState="maximized">
    <p:restoredLeft sz="15000"/>
    <p:restoredTop sz="94660"/>
  </p:normalViewPr>
  <p:slideViewPr>
    <p:cSldViewPr snapToGrid="0" showGuides="1">
      <p:cViewPr varScale="1">
        <p:scale>
          <a:sx n="74" d="100"/>
          <a:sy n="74" d="100"/>
        </p:scale>
        <p:origin x="72" y="254"/>
      </p:cViewPr>
      <p:guideLst>
        <p:guide orient="horz" pos="2160"/>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notesMaster" Target="notesMasters/notesMaster1.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1249B6F1-F57C-41FE-8EAF-4176F88BBD41}" type="datetimeFigureOut">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Edit Master text styles</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Second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Third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Fourth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Fifth level</a:t>
            </a: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6" name="Footer Placeholder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5"/>
          </p:nvPr>
        </p:nvSpPr>
        <p:spPr>
          <a:xfrm>
            <a:off x="3884613" y="8685213"/>
            <a:ext cx="2971800" cy="458788"/>
          </a:xfrm>
          <a:prstGeom prst="rect">
            <a:avLst/>
          </a:prstGeom>
        </p:spPr>
        <p:txBody>
          <a:bodyPr vert="horz" wrap="square" lIns="91440" tIns="45720" rIns="91440" bIns="45720" numCol="1" anchor="b" anchorCtr="0" compatLnSpc="1"/>
          <a:lstStyle/>
          <a:p>
            <a:pPr lvl="0" algn="r" eaLnBrk="1" hangingPunct="1">
              <a:buNone/>
            </a:pPr>
            <a:fld id="{9A0DB2DC-4C9A-4742-B13C-FB6460FD3503}" type="slidenum">
              <a:rPr lang="en-IN" altLang="x-none" sz="1200" dirty="0"/>
            </a:fld>
            <a:endParaRPr lang="en-IN" altLang="x-none" sz="1200" dirty="0"/>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Rectangle 10"/>
          <p:cNvSpPr/>
          <p:nvPr/>
        </p:nvSpPr>
        <p:spPr>
          <a:xfrm>
            <a:off x="0" y="0"/>
            <a:ext cx="12192000" cy="241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Rectangle 11"/>
          <p:cNvSpPr/>
          <p:nvPr/>
        </p:nvSpPr>
        <p:spPr>
          <a:xfrm>
            <a:off x="0" y="6553200"/>
            <a:ext cx="12192000" cy="314325"/>
          </a:xfrm>
          <a:prstGeom prst="rect">
            <a:avLst/>
          </a:prstGeom>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800" b="0" i="0" u="none" strike="noStrike" kern="1200" cap="none" spc="0" normalizeH="0" baseline="0" noProof="0" dirty="0">
                <a:ln>
                  <a:noFill/>
                </a:ln>
                <a:solidFill>
                  <a:schemeClr val="tx1"/>
                </a:solidFill>
                <a:effectLst/>
                <a:uLnTx/>
                <a:uFillTx/>
                <a:latin typeface="+mn-lt"/>
                <a:ea typeface="+mn-ea"/>
                <a:cs typeface="+mn-cs"/>
              </a:rPr>
              <a:t>MRCET | Department of Emerging Technologies | Project Development (Major) PPT| IV Year </a:t>
            </a:r>
            <a:r>
              <a:rPr kumimoji="0" lang="en-IN" sz="1800" b="0" i="0" u="none" strike="noStrike" kern="1200" cap="none" spc="0" normalizeH="0" baseline="0" noProof="0" dirty="0" err="1">
                <a:ln>
                  <a:noFill/>
                </a:ln>
                <a:solidFill>
                  <a:schemeClr val="tx1"/>
                </a:solidFill>
                <a:effectLst/>
                <a:uLnTx/>
                <a:uFillTx/>
                <a:latin typeface="+mn-lt"/>
                <a:ea typeface="+mn-ea"/>
                <a:cs typeface="+mn-cs"/>
              </a:rPr>
              <a:t>B.Tech</a:t>
            </a:r>
            <a:r>
              <a:rPr kumimoji="0" lang="en-IN" sz="1800" b="0" i="0" u="none" strike="noStrike" kern="1200" cap="none" spc="0" normalizeH="0" baseline="0" noProof="0" dirty="0">
                <a:ln>
                  <a:noFill/>
                </a:ln>
                <a:solidFill>
                  <a:schemeClr val="tx1"/>
                </a:solidFill>
                <a:effectLst/>
                <a:uLnTx/>
                <a:uFillTx/>
                <a:latin typeface="+mn-lt"/>
                <a:ea typeface="+mn-ea"/>
                <a:cs typeface="+mn-cs"/>
              </a:rPr>
              <a:t>-II Semester</a:t>
            </a:r>
            <a:endParaRPr kumimoji="0" lang="en-IN"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13"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A2C8B019-571A-472E-B241-16E601E8A930}"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14"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5"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p>
            <a:pPr algn="r" eaLnBrk="1" hangingPunct="1">
              <a:buNone/>
            </a:pPr>
            <a:fld id="{9A0DB2DC-4C9A-4742-B13C-FB6460FD3503}" type="slidenum">
              <a:rPr lang="en-IN" altLang="x-none" dirty="0"/>
            </a:fld>
            <a:endParaRPr lang="en-IN" altLang="x-none"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9" name="Slide Number Placeholder 8"/>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Slide Number Placeholder 4"/>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vert="horz" wrap="square" lIns="91440" tIns="45720" rIns="91440" bIns="45720" numCol="1" rtlCol="0" anchor="t" anchorCtr="0" compatLnSpc="1">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90000"/>
              </a:lnSpc>
              <a:spcBef>
                <a:spcPts val="1000"/>
              </a:spcBef>
              <a:spcAft>
                <a:spcPct val="0"/>
              </a:spcAft>
              <a:buClrTx/>
              <a:buSzTx/>
              <a:buFont typeface="Arial" panose="020B0604020202020204" pitchFamily="34" charset="0"/>
              <a:buNone/>
              <a:defRPr/>
            </a:pPr>
            <a:endParaRPr kumimoji="0" lang="en-IN"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2.jpeg"/><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a:xfrm>
            <a:off x="838200" y="365125"/>
            <a:ext cx="10515600" cy="1325563"/>
          </a:xfrm>
          <a:prstGeom prst="rect">
            <a:avLst/>
          </a:prstGeom>
          <a:noFill/>
          <a:ln w="9525">
            <a:noFill/>
          </a:ln>
        </p:spPr>
        <p:txBody>
          <a:bodyPr anchor="ctr" anchorCtr="0"/>
          <a:lstStyle/>
          <a:p>
            <a:pPr lvl="0"/>
            <a:r>
              <a:rPr dirty="0"/>
              <a:t>Click to edit Master title style</a:t>
            </a:r>
            <a:endParaRPr lang="en-IN" altLang="x-none" dirty="0"/>
          </a:p>
        </p:txBody>
      </p:sp>
      <p:sp>
        <p:nvSpPr>
          <p:cNvPr id="1027" name="Text Placeholder 2"/>
          <p:cNvSpPr>
            <a:spLocks noGrp="1"/>
          </p:cNvSpPr>
          <p:nvPr>
            <p:ph type="body" idx="1"/>
          </p:nvPr>
        </p:nvSpPr>
        <p:spPr>
          <a:xfrm>
            <a:off x="838200" y="1825625"/>
            <a:ext cx="10515600" cy="4351338"/>
          </a:xfrm>
          <a:prstGeom prst="rect">
            <a:avLst/>
          </a:prstGeom>
          <a:noFill/>
          <a:ln w="9525">
            <a:noFill/>
          </a:ln>
        </p:spPr>
        <p:txBody>
          <a:bodyPr/>
          <a:lstStyle/>
          <a:p>
            <a:pPr lvl="0"/>
            <a:r>
              <a:rPr dirty="0"/>
              <a:t>Edit Master text styles</a:t>
            </a:r>
            <a:endParaRPr dirty="0"/>
          </a:p>
          <a:p>
            <a:pPr lvl="1"/>
            <a:r>
              <a:rPr dirty="0"/>
              <a:t>Second level</a:t>
            </a:r>
            <a:endParaRPr dirty="0"/>
          </a:p>
          <a:p>
            <a:pPr lvl="2"/>
            <a:r>
              <a:rPr dirty="0"/>
              <a:t>Third level</a:t>
            </a:r>
            <a:endParaRPr dirty="0"/>
          </a:p>
          <a:p>
            <a:pPr lvl="3"/>
            <a:r>
              <a:rPr dirty="0"/>
              <a:t>Fourth level</a:t>
            </a:r>
            <a:endParaRPr dirty="0"/>
          </a:p>
          <a:p>
            <a:pPr lvl="4"/>
            <a:r>
              <a:rPr dirty="0"/>
              <a:t>Fifth level</a:t>
            </a:r>
            <a:endParaRPr lang="en-IN" altLang="x-none"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0252D8FD-4928-4ABA-A730-122B0D9B3432}" type="datetimeFigureOut">
              <a:rPr kumimoji="0" lang="en-IN"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a:defRPr sz="1200">
                <a:solidFill>
                  <a:srgbClr val="898989"/>
                </a:solidFill>
              </a:defRPr>
            </a:lvl1pPr>
          </a:lstStyle>
          <a:p>
            <a:pPr lvl="0" eaLnBrk="1" hangingPunct="1">
              <a:buNone/>
            </a:pPr>
            <a:fld id="{9A0DB2DC-4C9A-4742-B13C-FB6460FD3503}" type="slidenum">
              <a:rPr lang="en-IN" altLang="x-none" dirty="0">
                <a:latin typeface="Calibri" panose="020F0502020204030204" pitchFamily="34" charset="0"/>
              </a:rPr>
            </a:fld>
            <a:endParaRPr lang="en-IN" altLang="x-none" dirty="0">
              <a:latin typeface="Calibri" panose="020F0502020204030204" pitchFamily="34" charset="0"/>
            </a:endParaRPr>
          </a:p>
        </p:txBody>
      </p:sp>
      <p:sp>
        <p:nvSpPr>
          <p:cNvPr id="7" name="Rectangle 6"/>
          <p:cNvSpPr/>
          <p:nvPr/>
        </p:nvSpPr>
        <p:spPr>
          <a:xfrm>
            <a:off x="0" y="0"/>
            <a:ext cx="12192000" cy="241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a:ln>
                <a:noFill/>
              </a:ln>
              <a:solidFill>
                <a:schemeClr val="lt1"/>
              </a:solidFill>
              <a:effectLst/>
              <a:uLnTx/>
              <a:uFillTx/>
              <a:latin typeface="+mn-lt"/>
              <a:ea typeface="+mn-ea"/>
              <a:cs typeface="+mn-cs"/>
            </a:endParaRPr>
          </a:p>
        </p:txBody>
      </p:sp>
      <p:sp>
        <p:nvSpPr>
          <p:cNvPr id="8" name="Rectangle 7"/>
          <p:cNvSpPr/>
          <p:nvPr/>
        </p:nvSpPr>
        <p:spPr>
          <a:xfrm>
            <a:off x="0" y="6553200"/>
            <a:ext cx="12192000" cy="314325"/>
          </a:xfrm>
          <a:prstGeom prst="rect">
            <a:avLst/>
          </a:prstGeom>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sz="1800" b="0" i="0" u="none" strike="noStrike" kern="1200" cap="none" spc="0" normalizeH="0" baseline="0" noProof="0" dirty="0">
                <a:ln>
                  <a:noFill/>
                </a:ln>
                <a:solidFill>
                  <a:schemeClr val="tx1"/>
                </a:solidFill>
                <a:effectLst/>
                <a:uLnTx/>
                <a:uFillTx/>
                <a:latin typeface="+mn-lt"/>
                <a:ea typeface="+mn-ea"/>
                <a:cs typeface="+mn-cs"/>
              </a:rPr>
              <a:t>MRCET | Department of Emerging Technologies | Project Development (Major) PPT| IV Year </a:t>
            </a:r>
            <a:r>
              <a:rPr kumimoji="0" lang="en-IN" sz="1800" b="0" i="0" u="none" strike="noStrike" kern="1200" cap="none" spc="0" normalizeH="0" baseline="0" noProof="0" dirty="0" err="1">
                <a:ln>
                  <a:noFill/>
                </a:ln>
                <a:solidFill>
                  <a:schemeClr val="tx1"/>
                </a:solidFill>
                <a:effectLst/>
                <a:uLnTx/>
                <a:uFillTx/>
                <a:latin typeface="+mn-lt"/>
                <a:ea typeface="+mn-ea"/>
                <a:cs typeface="+mn-cs"/>
              </a:rPr>
              <a:t>B.Tech</a:t>
            </a:r>
            <a:r>
              <a:rPr kumimoji="0" lang="en-IN" sz="1800" b="0" i="0" u="none" strike="noStrike" kern="1200" cap="none" spc="0" normalizeH="0" baseline="0" noProof="0" dirty="0">
                <a:ln>
                  <a:noFill/>
                </a:ln>
                <a:solidFill>
                  <a:schemeClr val="tx1"/>
                </a:solidFill>
                <a:effectLst/>
                <a:uLnTx/>
                <a:uFillTx/>
                <a:latin typeface="+mn-lt"/>
                <a:ea typeface="+mn-ea"/>
                <a:cs typeface="+mn-cs"/>
              </a:rPr>
              <a:t>-II Semester</a:t>
            </a:r>
            <a:endParaRPr kumimoji="0" lang="en-IN" sz="1800" b="0" i="0" u="none" strike="noStrike" kern="1200" cap="none" spc="0" normalizeH="0" baseline="0" noProof="0" dirty="0">
              <a:ln>
                <a:noFill/>
              </a:ln>
              <a:solidFill>
                <a:schemeClr val="tx1"/>
              </a:solidFill>
              <a:effectLst/>
              <a:uLnTx/>
              <a:uFillTx/>
              <a:latin typeface="+mn-lt"/>
              <a:ea typeface="+mn-ea"/>
              <a:cs typeface="+mn-cs"/>
            </a:endParaRPr>
          </a:p>
        </p:txBody>
      </p:sp>
      <p:pic>
        <p:nvPicPr>
          <p:cNvPr id="1033" name="Picture 8"/>
          <p:cNvPicPr>
            <a:picLocks noChangeAspect="1"/>
          </p:cNvPicPr>
          <p:nvPr userDrawn="1"/>
        </p:nvPicPr>
        <p:blipFill>
          <a:blip r:embed="rId12"/>
          <a:stretch>
            <a:fillRect/>
          </a:stretch>
        </p:blipFill>
        <p:spPr>
          <a:xfrm>
            <a:off x="11499850" y="241300"/>
            <a:ext cx="692150" cy="692150"/>
          </a:xfrm>
          <a:prstGeom prst="rect">
            <a:avLst/>
          </a:prstGeom>
          <a:noFill/>
          <a:ln w="9525">
            <a:noFill/>
          </a:ln>
        </p:spPr>
      </p:pic>
      <p:pic>
        <p:nvPicPr>
          <p:cNvPr id="1034" name="Picture 9"/>
          <p:cNvPicPr>
            <a:picLocks noChangeAspect="1"/>
          </p:cNvPicPr>
          <p:nvPr userDrawn="1"/>
        </p:nvPicPr>
        <p:blipFill>
          <a:blip r:embed="rId13"/>
          <a:stretch>
            <a:fillRect/>
          </a:stretch>
        </p:blipFill>
        <p:spPr>
          <a:xfrm>
            <a:off x="0" y="6162675"/>
            <a:ext cx="704850" cy="704850"/>
          </a:xfrm>
          <a:prstGeom prst="rect">
            <a:avLst/>
          </a:prstGeom>
          <a:noFill/>
          <a:ln w="9525">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1301750" y="1120775"/>
            <a:ext cx="9490710" cy="884555"/>
          </a:xfrm>
        </p:spPr>
        <p:txBody>
          <a:bodyPr vert="horz" wrap="square" lIns="91440" tIns="45720" rIns="91440" bIns="45720" anchor="b" anchorCtr="0"/>
          <a:lstStyle/>
          <a:p>
            <a:pPr eaLnBrk="1" hangingPunct="1">
              <a:buClrTx/>
              <a:buSzTx/>
              <a:buFontTx/>
            </a:pPr>
            <a:br>
              <a:rPr lang="en-IN" altLang="x-none" sz="3800" b="1" kern="1200" dirty="0">
                <a:latin typeface="Times New Roman" panose="02020603050405020304" charset="0"/>
                <a:ea typeface="+mj-ea"/>
                <a:cs typeface="Times New Roman" panose="02020603050405020304" charset="0"/>
              </a:rPr>
            </a:br>
            <a:br>
              <a:rPr lang="en-IN" altLang="x-none" sz="3800" b="1" kern="1200" dirty="0">
                <a:latin typeface="Times New Roman" panose="02020603050405020304" charset="0"/>
                <a:ea typeface="+mj-ea"/>
                <a:cs typeface="Times New Roman" panose="02020603050405020304" charset="0"/>
              </a:rPr>
            </a:br>
            <a:br>
              <a:rPr lang="en-IN" altLang="x-none" sz="3800" b="1" kern="1200" dirty="0">
                <a:latin typeface="Times New Roman" panose="02020603050405020304" charset="0"/>
                <a:ea typeface="+mj-ea"/>
                <a:cs typeface="Times New Roman" panose="02020603050405020304" charset="0"/>
              </a:rPr>
            </a:br>
            <a:r>
              <a:rPr lang="en-IN" altLang="x-none" sz="3800" b="1" kern="1200" dirty="0">
                <a:latin typeface="Times New Roman" panose="02020603050405020304" charset="0"/>
                <a:ea typeface="+mj-ea"/>
                <a:cs typeface="Times New Roman" panose="02020603050405020304" charset="0"/>
              </a:rPr>
              <a:t>Health Care System Using Android Development</a:t>
            </a:r>
            <a:endParaRPr lang="en-IN" altLang="x-none" sz="3800" b="1" kern="1200" dirty="0">
              <a:latin typeface="Times New Roman" panose="02020603050405020304" charset="0"/>
              <a:ea typeface="+mj-ea"/>
              <a:cs typeface="Times New Roman" panose="02020603050405020304" charset="0"/>
            </a:endParaRPr>
          </a:p>
        </p:txBody>
      </p:sp>
      <p:sp>
        <p:nvSpPr>
          <p:cNvPr id="3" name="Subtitle 2"/>
          <p:cNvSpPr>
            <a:spLocks noGrp="1"/>
          </p:cNvSpPr>
          <p:nvPr>
            <p:ph type="subTitle" idx="1"/>
          </p:nvPr>
        </p:nvSpPr>
        <p:spPr>
          <a:xfrm>
            <a:off x="1301750" y="2005965"/>
            <a:ext cx="9144000" cy="2073910"/>
          </a:xfrm>
        </p:spPr>
        <p:txBody>
          <a:bodyPr vert="horz" wrap="square" lIns="91440" tIns="45720" rIns="91440" bIns="45720" numCol="1" rtlCol="0" anchor="t" anchorCtr="0" compatLnSpc="1">
            <a:no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IN" sz="2400" b="1" i="0" u="none" strike="noStrike" kern="1200" cap="none" spc="0" normalizeH="0" baseline="0" noProof="0" dirty="0">
                <a:ln>
                  <a:noFill/>
                </a:ln>
                <a:solidFill>
                  <a:schemeClr val="tx1"/>
                </a:solidFill>
                <a:effectLst/>
                <a:uLnTx/>
                <a:uFillTx/>
                <a:latin typeface="Calibri" panose="020F0502020204030204" pitchFamily="34" charset="0"/>
                <a:ea typeface="+mn-ea"/>
                <a:cs typeface="Calibri" panose="020F0502020204030204" pitchFamily="34" charset="0"/>
              </a:rPr>
              <a:t>Team Members Details</a:t>
            </a:r>
            <a:endParaRPr kumimoji="0" lang="en-IN" sz="2400" b="1" i="0" u="none" strike="noStrike" kern="1200" cap="none" spc="0" normalizeH="0" baseline="0" noProof="0" dirty="0">
              <a:ln>
                <a:noFill/>
              </a:ln>
              <a:solidFill>
                <a:schemeClr val="tx1"/>
              </a:solidFill>
              <a:effectLst/>
              <a:uLnTx/>
              <a:uFillTx/>
              <a:latin typeface="Calibri" panose="020F0502020204030204" pitchFamily="34" charset="0"/>
              <a:ea typeface="+mn-ea"/>
              <a:cs typeface="Calibri" panose="020F0502020204030204" pitchFamily="34" charset="0"/>
            </a:endParaRPr>
          </a:p>
          <a:p>
            <a:pPr marR="0" lvl="0" algn="ctr" defTabSz="914400" rtl="0" eaLnBrk="1" fontAlgn="auto" latinLnBrk="0" hangingPunct="1">
              <a:lnSpc>
                <a:spcPct val="90000"/>
              </a:lnSpc>
              <a:spcBef>
                <a:spcPts val="1000"/>
              </a:spcBef>
              <a:spcAft>
                <a:spcPts val="0"/>
              </a:spcAft>
              <a:buClrTx/>
              <a:buSzTx/>
              <a:buFont typeface="Arial" panose="020B0604020202020204" pitchFamily="34" charset="0"/>
              <a:defRPr/>
            </a:pPr>
            <a:r>
              <a:rPr lang="en-IN" b="1" noProof="0" dirty="0">
                <a:effectLst>
                  <a:outerShdw blurRad="38100" dist="19050" dir="2700000" algn="tl" rotWithShape="0">
                    <a:schemeClr val="dk1">
                      <a:alpha val="40000"/>
                    </a:schemeClr>
                  </a:outerShdw>
                </a:effectLst>
                <a:uLnTx/>
                <a:uFillTx/>
                <a:latin typeface="Calibri" panose="020F0502020204030204" pitchFamily="34" charset="0"/>
                <a:cs typeface="Calibri" panose="020F0502020204030204" pitchFamily="34" charset="0"/>
                <a:sym typeface="+mn-ea"/>
              </a:rPr>
              <a:t> 1. GONGATI SANDEEP KUMAR REDDY    </a:t>
            </a:r>
            <a:r>
              <a:rPr lang="en-IN" b="1" noProof="0" dirty="0">
                <a:ln>
                  <a:noFill/>
                </a:ln>
                <a:effectLst/>
                <a:uLnTx/>
                <a:uFillTx/>
                <a:latin typeface="Calibri" panose="020F0502020204030204" pitchFamily="34" charset="0"/>
                <a:cs typeface="Calibri" panose="020F0502020204030204" pitchFamily="34" charset="0"/>
                <a:sym typeface="+mn-ea"/>
              </a:rPr>
              <a:t>  20N31A6722</a:t>
            </a:r>
            <a:endParaRPr kumimoji="0" lang="en-IN" b="1" i="0" u="none" strike="noStrike" kern="1200" cap="none" spc="0" normalizeH="0" baseline="0" noProof="0" dirty="0">
              <a:ln>
                <a:noFill/>
              </a:ln>
              <a:solidFill>
                <a:schemeClr val="tx1"/>
              </a:solidFill>
              <a:effectLst/>
              <a:uLnTx/>
              <a:uFillTx/>
              <a:latin typeface="Calibri" panose="020F0502020204030204" pitchFamily="34" charset="0"/>
              <a:ea typeface="+mn-ea"/>
              <a:cs typeface="Calibri" panose="020F0502020204030204" pitchFamily="34" charset="0"/>
            </a:endParaRPr>
          </a:p>
          <a:p>
            <a:pPr marR="0" lvl="0" algn="ctr" defTabSz="914400" rtl="0" eaLnBrk="1" fontAlgn="auto" latinLnBrk="0" hangingPunct="1">
              <a:lnSpc>
                <a:spcPct val="90000"/>
              </a:lnSpc>
              <a:spcBef>
                <a:spcPts val="1000"/>
              </a:spcBef>
              <a:spcAft>
                <a:spcPts val="0"/>
              </a:spcAft>
              <a:buClrTx/>
              <a:buSzTx/>
              <a:buFont typeface="Arial" panose="020B0604020202020204" pitchFamily="34" charset="0"/>
              <a:defRPr/>
            </a:pPr>
            <a:r>
              <a:rPr lang="en-IN" b="1" spc="-10" dirty="0">
                <a:latin typeface="Calibri" panose="020F0502020204030204" pitchFamily="34" charset="0"/>
                <a:cs typeface="Calibri" panose="020F0502020204030204" pitchFamily="34" charset="0"/>
                <a:sym typeface="+mn-ea"/>
              </a:rPr>
              <a:t> 2. CH VARSHA REDDY                                    20N31A6710</a:t>
            </a:r>
            <a:endParaRPr kumimoji="0" lang="en-IN" b="1" i="0" u="none" strike="noStrike" kern="1200" cap="none" spc="0" normalizeH="0" baseline="0" noProof="0" dirty="0">
              <a:ln>
                <a:noFill/>
              </a:ln>
              <a:solidFill>
                <a:schemeClr val="tx1"/>
              </a:solidFill>
              <a:effectLst/>
              <a:uLnTx/>
              <a:uFillTx/>
              <a:latin typeface="Calibri" panose="020F0502020204030204" pitchFamily="34" charset="0"/>
              <a:ea typeface="+mn-ea"/>
              <a:cs typeface="Calibri" panose="020F0502020204030204" pitchFamily="34" charset="0"/>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IN" b="1" spc="-10" dirty="0">
                <a:latin typeface="Calibri" panose="020F0502020204030204" pitchFamily="34" charset="0"/>
                <a:cs typeface="Calibri" panose="020F0502020204030204" pitchFamily="34" charset="0"/>
                <a:sym typeface="+mn-ea"/>
              </a:rPr>
              <a:t>3. P AKHILA                                                     21N35A6702</a:t>
            </a:r>
            <a:endParaRPr lang="en-IN" b="1" spc="-10" dirty="0">
              <a:latin typeface="Calibri" panose="020F0502020204030204" pitchFamily="34" charset="0"/>
              <a:cs typeface="Calibri" panose="020F0502020204030204" pitchFamily="34" charset="0"/>
              <a:sym typeface="+mn-ea"/>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IN" b="1" noProof="0" dirty="0">
                <a:ln>
                  <a:noFill/>
                </a:ln>
                <a:effectLst/>
                <a:uLnTx/>
                <a:uFillTx/>
                <a:latin typeface="Calibri" panose="020F0502020204030204" pitchFamily="34" charset="0"/>
                <a:cs typeface="Calibri" panose="020F0502020204030204" pitchFamily="34" charset="0"/>
                <a:sym typeface="+mn-ea"/>
              </a:rPr>
              <a:t>IV Year </a:t>
            </a:r>
            <a:r>
              <a:rPr lang="en-IN" b="1" noProof="0" dirty="0" err="1">
                <a:ln>
                  <a:noFill/>
                </a:ln>
                <a:effectLst/>
                <a:uLnTx/>
                <a:uFillTx/>
                <a:latin typeface="Calibri" panose="020F0502020204030204" pitchFamily="34" charset="0"/>
                <a:cs typeface="Calibri" panose="020F0502020204030204" pitchFamily="34" charset="0"/>
                <a:sym typeface="+mn-ea"/>
              </a:rPr>
              <a:t>B.Tech</a:t>
            </a:r>
            <a:r>
              <a:rPr lang="en-IN" b="1" noProof="0" dirty="0">
                <a:ln>
                  <a:noFill/>
                </a:ln>
                <a:effectLst/>
                <a:uLnTx/>
                <a:uFillTx/>
                <a:latin typeface="Calibri" panose="020F0502020204030204" pitchFamily="34" charset="0"/>
                <a:cs typeface="Calibri" panose="020F0502020204030204" pitchFamily="34" charset="0"/>
                <a:sym typeface="+mn-ea"/>
              </a:rPr>
              <a:t> – CSE(DATA SCIENCE)</a:t>
            </a:r>
            <a:endParaRPr kumimoji="0" lang="en-IN" sz="2400" b="1" i="0" u="none" strike="noStrike" kern="1200" cap="none" spc="0" normalizeH="0" baseline="0" noProof="0" dirty="0">
              <a:ln>
                <a:noFill/>
              </a:ln>
              <a:solidFill>
                <a:schemeClr val="tx1"/>
              </a:solidFill>
              <a:effectLst/>
              <a:uLnTx/>
              <a:uFillTx/>
              <a:latin typeface="Calibri" panose="020F0502020204030204" pitchFamily="34" charset="0"/>
              <a:ea typeface="+mn-ea"/>
              <a:cs typeface="Calibri" panose="020F0502020204030204" pitchFamily="34" charset="0"/>
            </a:endParaRPr>
          </a:p>
        </p:txBody>
      </p:sp>
      <p:sp>
        <p:nvSpPr>
          <p:cNvPr id="3076" name="Subtitle 2"/>
          <p:cNvSpPr txBox="1"/>
          <p:nvPr/>
        </p:nvSpPr>
        <p:spPr>
          <a:xfrm>
            <a:off x="1301750" y="4400550"/>
            <a:ext cx="9144000" cy="1655763"/>
          </a:xfrm>
          <a:prstGeom prst="rect">
            <a:avLst/>
          </a:prstGeom>
          <a:noFill/>
          <a:ln w="9525">
            <a:noFill/>
          </a:ln>
        </p:spPr>
        <p:txBody>
          <a:bodyPr/>
          <a:lstStyle/>
          <a:p>
            <a:pPr algn="ctr" eaLnBrk="1" hangingPunct="1">
              <a:lnSpc>
                <a:spcPct val="90000"/>
              </a:lnSpc>
              <a:spcBef>
                <a:spcPts val="1000"/>
              </a:spcBef>
            </a:pPr>
            <a:r>
              <a:rPr lang="en-IN" altLang="x-none" sz="2400" b="1" i="1" dirty="0">
                <a:cs typeface="Calibri" panose="020F0502020204030204" pitchFamily="34" charset="0"/>
              </a:rPr>
              <a:t>Under the Guidance of </a:t>
            </a:r>
            <a:endParaRPr lang="en-IN" altLang="x-none" sz="2400" b="1" i="1" dirty="0">
              <a:cs typeface="Calibri" panose="020F0502020204030204" pitchFamily="34" charset="0"/>
            </a:endParaRPr>
          </a:p>
          <a:p>
            <a:pPr algn="ctr" eaLnBrk="1" hangingPunct="1">
              <a:lnSpc>
                <a:spcPct val="90000"/>
              </a:lnSpc>
              <a:spcBef>
                <a:spcPts val="1000"/>
              </a:spcBef>
            </a:pPr>
            <a:r>
              <a:rPr sz="2400" b="1" dirty="0">
                <a:cs typeface="Calibri" panose="020F0502020204030204" pitchFamily="34" charset="0"/>
                <a:sym typeface="+mn-ea"/>
              </a:rPr>
              <a:t>M</a:t>
            </a:r>
            <a:r>
              <a:rPr lang="en-IN" sz="2400" b="1" dirty="0">
                <a:cs typeface="Calibri" panose="020F0502020204030204" pitchFamily="34" charset="0"/>
                <a:sym typeface="+mn-ea"/>
              </a:rPr>
              <a:t>r</a:t>
            </a:r>
            <a:r>
              <a:rPr sz="2400" b="1" spc="-30" dirty="0">
                <a:cs typeface="Calibri" panose="020F0502020204030204" pitchFamily="34" charset="0"/>
                <a:sym typeface="+mn-ea"/>
              </a:rPr>
              <a:t> </a:t>
            </a:r>
            <a:r>
              <a:rPr sz="2400" b="1" spc="-35" dirty="0">
                <a:cs typeface="Calibri" panose="020F0502020204030204" pitchFamily="34" charset="0"/>
                <a:sym typeface="+mn-ea"/>
              </a:rPr>
              <a:t>A.Naveen Kumar</a:t>
            </a:r>
            <a:endParaRPr sz="2400" b="1" spc="-35" dirty="0">
              <a:cs typeface="Calibri" panose="020F0502020204030204" pitchFamily="34" charset="0"/>
            </a:endParaRPr>
          </a:p>
          <a:p>
            <a:pPr algn="ctr" eaLnBrk="1" hangingPunct="1">
              <a:lnSpc>
                <a:spcPct val="90000"/>
              </a:lnSpc>
              <a:spcBef>
                <a:spcPts val="1000"/>
              </a:spcBef>
            </a:pPr>
            <a:r>
              <a:rPr sz="2400" b="1" spc="-10" dirty="0">
                <a:cs typeface="Calibri" panose="020F0502020204030204" pitchFamily="34" charset="0"/>
                <a:sym typeface="+mn-ea"/>
              </a:rPr>
              <a:t>A</a:t>
            </a:r>
            <a:r>
              <a:rPr lang="en-IN" sz="2400" b="1" spc="-10" dirty="0">
                <a:cs typeface="Calibri" panose="020F0502020204030204" pitchFamily="34" charset="0"/>
                <a:sym typeface="+mn-ea"/>
              </a:rPr>
              <a:t>ssistant</a:t>
            </a:r>
            <a:r>
              <a:rPr sz="2400" b="1" spc="-55" dirty="0">
                <a:cs typeface="Calibri" panose="020F0502020204030204" pitchFamily="34" charset="0"/>
                <a:sym typeface="+mn-ea"/>
              </a:rPr>
              <a:t> </a:t>
            </a:r>
            <a:r>
              <a:rPr sz="2400" b="1" dirty="0">
                <a:cs typeface="Calibri" panose="020F0502020204030204" pitchFamily="34" charset="0"/>
                <a:sym typeface="+mn-ea"/>
              </a:rPr>
              <a:t>P</a:t>
            </a:r>
            <a:r>
              <a:rPr lang="en-IN" sz="2400" b="1" dirty="0">
                <a:cs typeface="Calibri" panose="020F0502020204030204" pitchFamily="34" charset="0"/>
                <a:sym typeface="+mn-ea"/>
              </a:rPr>
              <a:t>rofessor </a:t>
            </a:r>
            <a:endParaRPr lang="en-IN" altLang="x-none" sz="2400" dirty="0">
              <a:cs typeface="Calibri" panose="020F0502020204030204" pitchFamily="34" charset="0"/>
            </a:endParaRPr>
          </a:p>
        </p:txBody>
      </p:sp>
      <p:sp>
        <p:nvSpPr>
          <p:cNvPr id="3077" name="Title 1"/>
          <p:cNvSpPr txBox="1"/>
          <p:nvPr/>
        </p:nvSpPr>
        <p:spPr>
          <a:xfrm>
            <a:off x="1468438" y="254000"/>
            <a:ext cx="9144000" cy="584200"/>
          </a:xfrm>
          <a:prstGeom prst="rect">
            <a:avLst/>
          </a:prstGeom>
          <a:noFill/>
          <a:ln w="9525">
            <a:noFill/>
          </a:ln>
        </p:spPr>
        <p:txBody>
          <a:bodyPr anchor="b" anchorCtr="0"/>
          <a:lstStyle/>
          <a:p>
            <a:pPr algn="ctr">
              <a:lnSpc>
                <a:spcPct val="90000"/>
              </a:lnSpc>
            </a:pPr>
            <a:r>
              <a:rPr lang="en-IN" altLang="x-none" sz="2800" b="1" dirty="0">
                <a:solidFill>
                  <a:srgbClr val="002060"/>
                </a:solidFill>
                <a:cs typeface="Calibri" panose="020F0502020204030204" pitchFamily="34" charset="0"/>
              </a:rPr>
              <a:t>IV Year B.Tech II Semester</a:t>
            </a:r>
            <a:r>
              <a:rPr lang="en-IN" altLang="x-none" sz="2800" b="1" dirty="0">
                <a:solidFill>
                  <a:srgbClr val="C00000"/>
                </a:solidFill>
                <a:cs typeface="Calibri" panose="020F0502020204030204" pitchFamily="34" charset="0"/>
              </a:rPr>
              <a:t>– Major Project Review </a:t>
            </a:r>
            <a:endParaRPr lang="en-IN" altLang="x-none" sz="2800" b="1" dirty="0">
              <a:solidFill>
                <a:srgbClr val="002060"/>
              </a:solidFill>
              <a:cs typeface="Calibri" panose="020F0502020204030204" pitchFamily="34" charset="0"/>
            </a:endParaRPr>
          </a:p>
        </p:txBody>
      </p:sp>
      <p:sp>
        <p:nvSpPr>
          <p:cNvPr id="2" name="Rounded Rectangle 1"/>
          <p:cNvSpPr/>
          <p:nvPr/>
        </p:nvSpPr>
        <p:spPr>
          <a:xfrm>
            <a:off x="2271713" y="5956300"/>
            <a:ext cx="7902575" cy="444500"/>
          </a:xfrm>
          <a:prstGeom prst="roundRect">
            <a:avLst/>
          </a:prstGeom>
          <a:solidFill>
            <a:schemeClr val="accent5">
              <a:lumMod val="75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en-IN" sz="2400" b="1" i="0" u="none" strike="noStrike" kern="1200" cap="none" spc="0" normalizeH="0" baseline="0" noProof="0" dirty="0">
                <a:ln>
                  <a:noFill/>
                </a:ln>
                <a:solidFill>
                  <a:schemeClr val="lt1"/>
                </a:solidFill>
                <a:effectLst/>
                <a:uLnTx/>
                <a:uFillTx/>
                <a:latin typeface="+mn-lt"/>
                <a:ea typeface="+mn-ea"/>
                <a:cs typeface="+mn-cs"/>
              </a:rPr>
              <a:t>Department of Emerging Technologies </a:t>
            </a:r>
            <a:endParaRPr kumimoji="0" lang="en-IN" sz="2400" b="1" i="0" u="none" strike="noStrike" kern="1200" cap="none" spc="0" normalizeH="0" baseline="0" noProof="0" dirty="0">
              <a:ln>
                <a:noFill/>
              </a:ln>
              <a:solidFill>
                <a:schemeClr val="lt1"/>
              </a:solidFill>
              <a:effectLst/>
              <a:uLnTx/>
              <a:uFillTx/>
              <a:latin typeface="+mn-lt"/>
              <a:ea typeface="+mn-ea"/>
              <a:cs typeface="+mn-cs"/>
            </a:endParaRPr>
          </a:p>
        </p:txBody>
      </p:sp>
      <p:pic>
        <p:nvPicPr>
          <p:cNvPr id="3079" name="Picture 3"/>
          <p:cNvPicPr>
            <a:picLocks noChangeAspect="1"/>
          </p:cNvPicPr>
          <p:nvPr/>
        </p:nvPicPr>
        <p:blipFill>
          <a:blip r:embed="rId1"/>
          <a:srcRect t="7877" b="8337"/>
          <a:stretch>
            <a:fillRect/>
          </a:stretch>
        </p:blipFill>
        <p:spPr>
          <a:xfrm>
            <a:off x="10231438" y="5029200"/>
            <a:ext cx="1824037" cy="1528763"/>
          </a:xfrm>
          <a:prstGeom prst="rect">
            <a:avLst/>
          </a:prstGeom>
          <a:noFill/>
          <a:ln w="9525">
            <a:noFill/>
          </a:ln>
        </p:spPr>
      </p:pic>
      <p:pic>
        <p:nvPicPr>
          <p:cNvPr id="3080" name="Picture 5"/>
          <p:cNvPicPr>
            <a:picLocks noChangeAspect="1"/>
          </p:cNvPicPr>
          <p:nvPr/>
        </p:nvPicPr>
        <p:blipFill>
          <a:blip r:embed="rId2"/>
          <a:stretch>
            <a:fillRect/>
          </a:stretch>
        </p:blipFill>
        <p:spPr>
          <a:xfrm>
            <a:off x="144463" y="5013325"/>
            <a:ext cx="1536700" cy="1538288"/>
          </a:xfrm>
          <a:prstGeom prst="rect">
            <a:avLst/>
          </a:prstGeom>
          <a:noFill/>
          <a:ln w="9525">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729096" y="592281"/>
          <a:ext cx="10733808" cy="5764812"/>
        </p:xfrm>
        <a:graphic>
          <a:graphicData uri="http://schemas.openxmlformats.org/drawingml/2006/table">
            <a:tbl>
              <a:tblPr firstRow="1" bandRow="1">
                <a:tableStyleId>{5C22544A-7EE6-4342-B048-85BDC9FD1C3A}</a:tableStyleId>
              </a:tblPr>
              <a:tblGrid>
                <a:gridCol w="538595"/>
                <a:gridCol w="1766518"/>
                <a:gridCol w="1082400"/>
                <a:gridCol w="1964357"/>
                <a:gridCol w="1102446"/>
                <a:gridCol w="2145106"/>
                <a:gridCol w="2134386"/>
              </a:tblGrid>
              <a:tr h="1026494">
                <a:tc>
                  <a:txBody>
                    <a:bodyPr/>
                    <a:lstStyle/>
                    <a:p>
                      <a:endParaRPr lang="en-IN" sz="2000" dirty="0">
                        <a:solidFill>
                          <a:schemeClr val="tx1"/>
                        </a:solidFill>
                      </a:endParaRPr>
                    </a:p>
                    <a:p>
                      <a:r>
                        <a:rPr lang="en-IN" sz="2000" dirty="0">
                          <a:solidFill>
                            <a:schemeClr val="tx1"/>
                          </a:solidFill>
                        </a:rPr>
                        <a:t>S</a:t>
                      </a:r>
                      <a:endParaRPr lang="en-IN" sz="2000" dirty="0">
                        <a:solidFill>
                          <a:schemeClr val="tx1"/>
                        </a:solidFill>
                      </a:endParaRPr>
                    </a:p>
                    <a:p>
                      <a:r>
                        <a:rPr lang="en-IN" sz="2000" dirty="0">
                          <a:solidFill>
                            <a:schemeClr val="tx1"/>
                          </a:solidFill>
                        </a:rPr>
                        <a:t>No.</a:t>
                      </a:r>
                      <a:endParaRPr lang="en-IN" sz="2000" dirty="0">
                        <a:solidFill>
                          <a:schemeClr val="tx1"/>
                        </a:solidFill>
                      </a:endParaRPr>
                    </a:p>
                  </a:txBody>
                  <a:tcPr/>
                </a:tc>
                <a:tc>
                  <a:txBody>
                    <a:bodyPr/>
                    <a:lstStyle/>
                    <a:p>
                      <a:r>
                        <a:rPr lang="en-IN" sz="2000" dirty="0">
                          <a:solidFill>
                            <a:schemeClr val="tx1"/>
                          </a:solidFill>
                        </a:rPr>
                        <a:t>                 </a:t>
                      </a:r>
                      <a:endParaRPr lang="en-IN" sz="2000" dirty="0">
                        <a:solidFill>
                          <a:schemeClr val="tx1"/>
                        </a:solidFill>
                      </a:endParaRPr>
                    </a:p>
                    <a:p>
                      <a:pPr algn="just"/>
                      <a:r>
                        <a:rPr lang="en-IN" sz="2000" dirty="0">
                          <a:solidFill>
                            <a:schemeClr val="tx1"/>
                          </a:solidFill>
                        </a:rPr>
                        <a:t>         </a:t>
                      </a:r>
                      <a:endParaRPr lang="en-IN" sz="2000" dirty="0">
                        <a:solidFill>
                          <a:schemeClr val="tx1"/>
                        </a:solidFill>
                      </a:endParaRPr>
                    </a:p>
                    <a:p>
                      <a:pPr algn="just"/>
                      <a:r>
                        <a:rPr lang="en-IN" sz="2000" dirty="0">
                          <a:solidFill>
                            <a:schemeClr val="tx1"/>
                          </a:solidFill>
                        </a:rPr>
                        <a:t>            Title</a:t>
                      </a:r>
                      <a:endParaRPr lang="en-IN" sz="2000" dirty="0">
                        <a:solidFill>
                          <a:schemeClr val="tx1"/>
                        </a:solidFill>
                      </a:endParaRPr>
                    </a:p>
                  </a:txBody>
                  <a:tcPr/>
                </a:tc>
                <a:tc>
                  <a:txBody>
                    <a:bodyPr/>
                    <a:lstStyle/>
                    <a:p>
                      <a:endParaRPr lang="en-IN" sz="2000" dirty="0">
                        <a:solidFill>
                          <a:schemeClr val="tx1"/>
                        </a:solidFill>
                      </a:endParaRPr>
                    </a:p>
                    <a:p>
                      <a:pPr algn="just"/>
                      <a:r>
                        <a:rPr lang="en-IN" sz="2000" dirty="0">
                          <a:solidFill>
                            <a:schemeClr val="tx1"/>
                          </a:solidFill>
                        </a:rPr>
                        <a:t>  </a:t>
                      </a:r>
                      <a:endParaRPr lang="en-IN" sz="2000" dirty="0">
                        <a:solidFill>
                          <a:schemeClr val="tx1"/>
                        </a:solidFill>
                      </a:endParaRPr>
                    </a:p>
                    <a:p>
                      <a:pPr algn="just"/>
                      <a:r>
                        <a:rPr lang="en-IN" sz="2000" dirty="0">
                          <a:solidFill>
                            <a:schemeClr val="tx1"/>
                          </a:solidFill>
                        </a:rPr>
                        <a:t>  Author</a:t>
                      </a:r>
                      <a:endParaRPr lang="en-IN" sz="2000" dirty="0">
                        <a:solidFill>
                          <a:schemeClr val="tx1"/>
                        </a:solidFill>
                      </a:endParaRPr>
                    </a:p>
                  </a:txBody>
                  <a:tcPr/>
                </a:tc>
                <a:tc>
                  <a:txBody>
                    <a:bodyPr/>
                    <a:lstStyle/>
                    <a:p>
                      <a:pPr algn="just"/>
                      <a:r>
                        <a:rPr lang="en-IN" sz="2000" dirty="0"/>
                        <a:t>    </a:t>
                      </a:r>
                      <a:endParaRPr lang="en-IN" sz="2000" b="1" dirty="0">
                        <a:solidFill>
                          <a:schemeClr val="tx1"/>
                        </a:solidFill>
                      </a:endParaRPr>
                    </a:p>
                    <a:p>
                      <a:pPr algn="just"/>
                      <a:r>
                        <a:rPr lang="en-IN" sz="2000" b="1" dirty="0">
                          <a:solidFill>
                            <a:schemeClr val="tx1"/>
                          </a:solidFill>
                        </a:rPr>
                        <a:t>        </a:t>
                      </a:r>
                      <a:r>
                        <a:rPr lang="en-IN" sz="2000" b="1" dirty="0" err="1">
                          <a:solidFill>
                            <a:schemeClr val="tx1"/>
                          </a:solidFill>
                        </a:rPr>
                        <a:t>Jounral</a:t>
                      </a:r>
                      <a:r>
                        <a:rPr lang="en-IN" sz="2000" b="1" dirty="0">
                          <a:solidFill>
                            <a:schemeClr val="tx1"/>
                          </a:solidFill>
                        </a:rPr>
                        <a:t>/</a:t>
                      </a:r>
                      <a:endParaRPr lang="en-IN" sz="2000" b="1" dirty="0">
                        <a:solidFill>
                          <a:schemeClr val="tx1"/>
                        </a:solidFill>
                      </a:endParaRPr>
                    </a:p>
                    <a:p>
                      <a:pPr algn="just"/>
                      <a:r>
                        <a:rPr lang="en-IN" sz="2000" b="1" dirty="0">
                          <a:solidFill>
                            <a:schemeClr val="tx1"/>
                          </a:solidFill>
                        </a:rPr>
                        <a:t>       </a:t>
                      </a:r>
                      <a:r>
                        <a:rPr lang="en-IN" sz="2000" b="1" dirty="0" err="1">
                          <a:solidFill>
                            <a:schemeClr val="tx1"/>
                          </a:solidFill>
                        </a:rPr>
                        <a:t>Confernce</a:t>
                      </a:r>
                      <a:endParaRPr lang="en-IN" sz="2000" b="1" dirty="0">
                        <a:solidFill>
                          <a:schemeClr val="tx1"/>
                        </a:solidFill>
                      </a:endParaRPr>
                    </a:p>
                  </a:txBody>
                  <a:tcPr/>
                </a:tc>
                <a:tc>
                  <a:txBody>
                    <a:bodyPr/>
                    <a:lstStyle/>
                    <a:p>
                      <a:pPr algn="just"/>
                      <a:r>
                        <a:rPr lang="en-IN" sz="2000" b="1" i="0" kern="1200" dirty="0">
                          <a:solidFill>
                            <a:schemeClr val="lt1"/>
                          </a:solidFill>
                          <a:effectLst/>
                          <a:latin typeface="+mn-lt"/>
                          <a:ea typeface="+mn-ea"/>
                          <a:cs typeface="+mn-cs"/>
                        </a:rPr>
                        <a:t> </a:t>
                      </a:r>
                      <a:endParaRPr lang="en-IN" sz="2000" b="1" i="0" kern="1200" dirty="0">
                        <a:solidFill>
                          <a:schemeClr val="lt1"/>
                        </a:solidFill>
                        <a:effectLst/>
                        <a:latin typeface="+mn-lt"/>
                        <a:ea typeface="+mn-ea"/>
                        <a:cs typeface="+mn-cs"/>
                      </a:endParaRPr>
                    </a:p>
                    <a:p>
                      <a:pPr algn="just"/>
                      <a:r>
                        <a:rPr lang="en-IN" sz="2000" b="1" i="0" kern="1200" dirty="0">
                          <a:solidFill>
                            <a:schemeClr val="lt1"/>
                          </a:solidFill>
                          <a:effectLst/>
                          <a:latin typeface="+mn-lt"/>
                          <a:ea typeface="+mn-ea"/>
                          <a:cs typeface="+mn-cs"/>
                        </a:rPr>
                        <a:t>   </a:t>
                      </a:r>
                      <a:endParaRPr lang="en-IN" sz="2000" b="1" i="0" kern="1200" dirty="0">
                        <a:solidFill>
                          <a:schemeClr val="lt1"/>
                        </a:solidFill>
                        <a:effectLst/>
                        <a:latin typeface="+mn-lt"/>
                        <a:ea typeface="+mn-ea"/>
                        <a:cs typeface="+mn-cs"/>
                      </a:endParaRPr>
                    </a:p>
                    <a:p>
                      <a:pPr algn="just"/>
                      <a:r>
                        <a:rPr lang="en-IN" sz="2000" b="1" i="0" kern="1200" dirty="0">
                          <a:solidFill>
                            <a:schemeClr val="lt1"/>
                          </a:solidFill>
                          <a:effectLst/>
                          <a:latin typeface="+mn-lt"/>
                          <a:ea typeface="+mn-ea"/>
                          <a:cs typeface="+mn-cs"/>
                        </a:rPr>
                        <a:t>    </a:t>
                      </a:r>
                      <a:r>
                        <a:rPr lang="en-IN" sz="2000" b="1" i="0" kern="1200" dirty="0">
                          <a:solidFill>
                            <a:schemeClr val="tx1"/>
                          </a:solidFill>
                          <a:effectLst/>
                          <a:latin typeface="+mn-lt"/>
                          <a:ea typeface="+mn-ea"/>
                          <a:cs typeface="+mn-cs"/>
                        </a:rPr>
                        <a:t>Year                                                 </a:t>
                      </a:r>
                      <a:endParaRPr lang="en-IN" sz="2000" b="1" i="0" kern="1200" dirty="0">
                        <a:solidFill>
                          <a:schemeClr val="tx1"/>
                        </a:solidFill>
                        <a:effectLst/>
                        <a:latin typeface="+mn-lt"/>
                        <a:ea typeface="+mn-ea"/>
                        <a:cs typeface="+mn-cs"/>
                      </a:endParaRPr>
                    </a:p>
                  </a:txBody>
                  <a:tcPr/>
                </a:tc>
                <a:tc>
                  <a:txBody>
                    <a:bodyPr/>
                    <a:lstStyle/>
                    <a:p>
                      <a:r>
                        <a:rPr lang="en-IN" sz="2000" b="1" i="0" kern="1200" dirty="0">
                          <a:solidFill>
                            <a:schemeClr val="lt1"/>
                          </a:solidFill>
                          <a:effectLst/>
                          <a:latin typeface="+mn-lt"/>
                          <a:ea typeface="+mn-ea"/>
                          <a:cs typeface="+mn-cs"/>
                        </a:rPr>
                        <a:t>   </a:t>
                      </a:r>
                      <a:endParaRPr lang="en-IN" sz="2000" b="1" i="0" kern="1200" dirty="0">
                        <a:solidFill>
                          <a:schemeClr val="lt1"/>
                        </a:solidFill>
                        <a:effectLst/>
                        <a:latin typeface="+mn-lt"/>
                        <a:ea typeface="+mn-ea"/>
                        <a:cs typeface="+mn-cs"/>
                      </a:endParaRPr>
                    </a:p>
                    <a:p>
                      <a:r>
                        <a:rPr lang="en-IN" sz="2000" b="1" i="0" kern="1200" dirty="0">
                          <a:solidFill>
                            <a:schemeClr val="tx1"/>
                          </a:solidFill>
                          <a:effectLst/>
                          <a:latin typeface="+mn-lt"/>
                          <a:ea typeface="+mn-ea"/>
                          <a:cs typeface="+mn-cs"/>
                        </a:rPr>
                        <a:t>   </a:t>
                      </a:r>
                      <a:endParaRPr lang="en-IN" sz="2000" b="1" i="0" kern="1200" dirty="0">
                        <a:solidFill>
                          <a:schemeClr val="tx1"/>
                        </a:solidFill>
                        <a:effectLst/>
                        <a:latin typeface="+mn-lt"/>
                        <a:ea typeface="+mn-ea"/>
                        <a:cs typeface="+mn-cs"/>
                      </a:endParaRPr>
                    </a:p>
                    <a:p>
                      <a:r>
                        <a:rPr lang="en-IN" sz="2000" b="1" i="0" kern="1200" dirty="0">
                          <a:solidFill>
                            <a:schemeClr val="tx1"/>
                          </a:solidFill>
                          <a:effectLst/>
                          <a:latin typeface="+mn-lt"/>
                          <a:ea typeface="+mn-ea"/>
                          <a:cs typeface="+mn-cs"/>
                        </a:rPr>
                        <a:t>      Advantages                                     </a:t>
                      </a:r>
                      <a:endParaRPr lang="en-IN" sz="2000" b="1" i="0" kern="1200" dirty="0">
                        <a:effectLst/>
                        <a:latin typeface="+mn-lt"/>
                        <a:ea typeface="+mn-ea"/>
                        <a:cs typeface="+mn-cs"/>
                      </a:endParaRPr>
                    </a:p>
                  </a:txBody>
                  <a:tcPr/>
                </a:tc>
                <a:tc>
                  <a:txBody>
                    <a:bodyPr/>
                    <a:lstStyle/>
                    <a:p>
                      <a:pPr fontAlgn="b"/>
                      <a:br>
                        <a:rPr lang="en-IN" sz="2000" b="1" dirty="0">
                          <a:effectLst/>
                        </a:rPr>
                      </a:br>
                      <a:r>
                        <a:rPr lang="en-IN" sz="2000" b="1" dirty="0">
                          <a:solidFill>
                            <a:schemeClr val="tx1"/>
                          </a:solidFill>
                          <a:effectLst/>
                        </a:rPr>
                        <a:t>Disadvantages</a:t>
                      </a:r>
                      <a:endParaRPr lang="en-IN" sz="2000" b="1" dirty="0">
                        <a:solidFill>
                          <a:schemeClr val="tx1"/>
                        </a:solidFill>
                        <a:effectLst/>
                      </a:endParaRPr>
                    </a:p>
                  </a:txBody>
                  <a:tcPr anchor="b"/>
                </a:tc>
              </a:tr>
              <a:tr h="2177998">
                <a:tc>
                  <a:txBody>
                    <a:bodyPr/>
                    <a:lstStyle/>
                    <a:p>
                      <a:endParaRPr lang="en-IN" b="0" dirty="0"/>
                    </a:p>
                    <a:p>
                      <a:endParaRPr lang="en-IN" b="0" dirty="0"/>
                    </a:p>
                    <a:p>
                      <a:endParaRPr lang="en-IN" b="0" dirty="0"/>
                    </a:p>
                    <a:p>
                      <a:r>
                        <a:rPr lang="en-IN" b="0" dirty="0"/>
                        <a:t>  3.</a:t>
                      </a:r>
                      <a:endParaRPr lang="en-IN" b="0" dirty="0"/>
                    </a:p>
                  </a:txBody>
                  <a:tcPr/>
                </a:tc>
                <a:tc>
                  <a:txBody>
                    <a:bodyPr/>
                    <a:lstStyle/>
                    <a:p>
                      <a:r>
                        <a:rPr lang="en-US" sz="1800" b="0" i="0" kern="1200" dirty="0">
                          <a:solidFill>
                            <a:schemeClr val="dk1"/>
                          </a:solidFill>
                          <a:effectLst/>
                          <a:latin typeface="+mn-lt"/>
                          <a:ea typeface="+mn-ea"/>
                          <a:cs typeface="+mn-cs"/>
                        </a:rPr>
                        <a:t>"A Mobile Healthcare System Based on Android"</a:t>
                      </a:r>
                      <a:endParaRPr lang="en-IN" dirty="0"/>
                    </a:p>
                  </a:txBody>
                  <a:tcPr/>
                </a:tc>
                <a:tc>
                  <a:txBody>
                    <a:bodyPr/>
                    <a:lstStyle/>
                    <a:p>
                      <a:r>
                        <a:rPr lang="pt-BR" sz="1800" b="0" i="0" kern="1200" dirty="0">
                          <a:solidFill>
                            <a:schemeClr val="dk1"/>
                          </a:solidFill>
                          <a:effectLst/>
                          <a:latin typeface="+mn-lt"/>
                          <a:ea typeface="+mn-ea"/>
                          <a:cs typeface="+mn-cs"/>
                        </a:rPr>
                        <a:t>Zhan, Y., Wu, J., Xu, Y., &amp; Xu, H.</a:t>
                      </a:r>
                      <a:endParaRPr lang="en-IN" dirty="0"/>
                    </a:p>
                  </a:txBody>
                  <a:tcPr/>
                </a:tc>
                <a:tc>
                  <a:txBody>
                    <a:bodyPr/>
                    <a:lstStyle/>
                    <a:p>
                      <a:r>
                        <a:rPr lang="en-IN" sz="1800" b="0" i="0" kern="1200" dirty="0">
                          <a:solidFill>
                            <a:schemeClr val="dk1"/>
                          </a:solidFill>
                          <a:effectLst/>
                          <a:latin typeface="+mn-lt"/>
                          <a:ea typeface="+mn-ea"/>
                          <a:cs typeface="+mn-cs"/>
                        </a:rPr>
                        <a:t>International Conference on Wireless Communications &amp; Signal Processing (WCSP).</a:t>
                      </a:r>
                      <a:endParaRPr lang="en-IN" dirty="0"/>
                    </a:p>
                  </a:txBody>
                  <a:tcPr/>
                </a:tc>
                <a:tc>
                  <a:txBody>
                    <a:bodyPr/>
                    <a:lstStyle/>
                    <a:p>
                      <a:r>
                        <a:rPr lang="en-IN" dirty="0"/>
                        <a:t>             2010</a:t>
                      </a:r>
                      <a:endParaRPr lang="en-IN" dirty="0"/>
                    </a:p>
                  </a:txBody>
                  <a:tcPr/>
                </a:tc>
                <a:tc>
                  <a:txBody>
                    <a:bodyPr/>
                    <a:lstStyle/>
                    <a:p>
                      <a:r>
                        <a:rPr lang="en-US" sz="1800" b="0" i="0" kern="1200" dirty="0">
                          <a:solidFill>
                            <a:schemeClr val="dk1"/>
                          </a:solidFill>
                          <a:effectLst/>
                          <a:latin typeface="+mn-lt"/>
                          <a:ea typeface="+mn-ea"/>
                          <a:cs typeface="+mn-cs"/>
                        </a:rPr>
                        <a:t> Remote monitoring and management of patient health conditions.</a:t>
                      </a:r>
                      <a:endParaRPr lang="en-US" sz="1800" b="0" i="0" kern="1200" dirty="0">
                        <a:solidFill>
                          <a:schemeClr val="dk1"/>
                        </a:solidFill>
                        <a:effectLst/>
                        <a:latin typeface="+mn-lt"/>
                        <a:ea typeface="+mn-ea"/>
                        <a:cs typeface="+mn-cs"/>
                      </a:endParaRPr>
                    </a:p>
                    <a:p>
                      <a:r>
                        <a:rPr lang="en-US" sz="1800" b="0" i="0" kern="1200" dirty="0">
                          <a:solidFill>
                            <a:schemeClr val="dk1"/>
                          </a:solidFill>
                          <a:effectLst/>
                          <a:latin typeface="+mn-lt"/>
                          <a:ea typeface="+mn-ea"/>
                          <a:cs typeface="+mn-cs"/>
                        </a:rPr>
                        <a:t>Seamless integration with other mobile applications.</a:t>
                      </a:r>
                      <a:endParaRPr lang="en-IN" dirty="0"/>
                    </a:p>
                  </a:txBody>
                  <a:tcPr/>
                </a:tc>
                <a:tc>
                  <a:txBody>
                    <a:bodyPr/>
                    <a:lstStyle/>
                    <a:p>
                      <a:r>
                        <a:rPr lang="en-US" sz="1800" b="0" i="0" kern="1200" dirty="0">
                          <a:solidFill>
                            <a:schemeClr val="dk1"/>
                          </a:solidFill>
                          <a:effectLst/>
                          <a:latin typeface="+mn-lt"/>
                          <a:ea typeface="+mn-ea"/>
                          <a:cs typeface="+mn-cs"/>
                        </a:rPr>
                        <a:t>Data security risks related to mobile data transmission. Battery consumption concerns affecting usability.</a:t>
                      </a:r>
                      <a:endParaRPr lang="en-IN" dirty="0"/>
                    </a:p>
                  </a:txBody>
                  <a:tcPr/>
                </a:tc>
              </a:tr>
              <a:tr h="2177998">
                <a:tc>
                  <a:txBody>
                    <a:bodyPr/>
                    <a:lstStyle/>
                    <a:p>
                      <a:endParaRPr lang="en-IN" b="0" dirty="0"/>
                    </a:p>
                    <a:p>
                      <a:endParaRPr lang="en-IN" b="0" dirty="0"/>
                    </a:p>
                    <a:p>
                      <a:r>
                        <a:rPr lang="en-IN" b="0" dirty="0"/>
                        <a:t>  4.</a:t>
                      </a:r>
                      <a:endParaRPr lang="en-IN" b="0" dirty="0"/>
                    </a:p>
                  </a:txBody>
                  <a:tcPr/>
                </a:tc>
                <a:tc>
                  <a:txBody>
                    <a:bodyPr/>
                    <a:lstStyle/>
                    <a:p>
                      <a:r>
                        <a:rPr lang="en-US" sz="1800" b="0" i="0" kern="1200" dirty="0">
                          <a:solidFill>
                            <a:schemeClr val="dk1"/>
                          </a:solidFill>
                          <a:effectLst/>
                          <a:latin typeface="+mn-lt"/>
                          <a:ea typeface="+mn-ea"/>
                          <a:cs typeface="+mn-cs"/>
                        </a:rPr>
                        <a:t>"Android Applications in Indian Healthcare: A Comprehensive Review"</a:t>
                      </a:r>
                      <a:endParaRPr lang="en-US" sz="1800" b="0" i="0" kern="1200" dirty="0">
                        <a:solidFill>
                          <a:schemeClr val="dk1"/>
                        </a:solidFill>
                        <a:effectLst/>
                        <a:latin typeface="+mn-lt"/>
                        <a:ea typeface="+mn-ea"/>
                        <a:cs typeface="+mn-cs"/>
                      </a:endParaRPr>
                    </a:p>
                  </a:txBody>
                  <a:tcPr/>
                </a:tc>
                <a:tc>
                  <a:txBody>
                    <a:bodyPr/>
                    <a:lstStyle/>
                    <a:p>
                      <a:r>
                        <a:rPr lang="en-IN" sz="1800" b="0" i="0" kern="1200" dirty="0">
                          <a:solidFill>
                            <a:schemeClr val="dk1"/>
                          </a:solidFill>
                          <a:effectLst/>
                          <a:latin typeface="+mn-lt"/>
                          <a:ea typeface="+mn-ea"/>
                          <a:cs typeface="+mn-cs"/>
                        </a:rPr>
                        <a:t>Kumar, N., Jain, M.</a:t>
                      </a:r>
                      <a:endParaRPr lang="en-IN" sz="1800" b="0" i="0" kern="1200" dirty="0">
                        <a:solidFill>
                          <a:schemeClr val="dk1"/>
                        </a:solidFill>
                        <a:effectLst/>
                        <a:latin typeface="+mn-lt"/>
                        <a:ea typeface="+mn-ea"/>
                        <a:cs typeface="+mn-cs"/>
                      </a:endParaRPr>
                    </a:p>
                  </a:txBody>
                  <a:tcPr/>
                </a:tc>
                <a:tc>
                  <a:txBody>
                    <a:bodyPr/>
                    <a:lstStyle/>
                    <a:p>
                      <a:pPr algn="l" fontAlgn="base"/>
                      <a:r>
                        <a:rPr lang="en-US" sz="1800" b="0" i="0" kern="1200" dirty="0">
                          <a:solidFill>
                            <a:schemeClr val="dk1"/>
                          </a:solidFill>
                          <a:effectLst/>
                          <a:latin typeface="+mn-lt"/>
                          <a:ea typeface="+mn-ea"/>
                          <a:cs typeface="+mn-cs"/>
                        </a:rPr>
                        <a:t>Journal of Health Informatics in Developing Countries</a:t>
                      </a:r>
                      <a:r>
                        <a:rPr lang="en-IN" altLang="en-US" sz="1800" b="0" i="0" kern="1200" dirty="0">
                          <a:solidFill>
                            <a:schemeClr val="dk1"/>
                          </a:solidFill>
                          <a:effectLst/>
                          <a:latin typeface="+mn-lt"/>
                          <a:ea typeface="+mn-ea"/>
                          <a:cs typeface="+mn-cs"/>
                        </a:rPr>
                        <a:t>.</a:t>
                      </a:r>
                      <a:endParaRPr lang="en-IN" altLang="en-US" sz="1800" b="0" i="0" kern="1200" dirty="0">
                        <a:solidFill>
                          <a:schemeClr val="dk1"/>
                        </a:solidFill>
                        <a:effectLst/>
                        <a:latin typeface="+mn-lt"/>
                        <a:ea typeface="+mn-ea"/>
                        <a:cs typeface="+mn-cs"/>
                      </a:endParaRPr>
                    </a:p>
                  </a:txBody>
                  <a:tcPr anchor="ctr"/>
                </a:tc>
                <a:tc>
                  <a:txBody>
                    <a:bodyPr/>
                    <a:lstStyle/>
                    <a:p>
                      <a:r>
                        <a:rPr lang="en-IN" sz="1800" b="0" i="0" kern="1200" dirty="0">
                          <a:solidFill>
                            <a:schemeClr val="dk1"/>
                          </a:solidFill>
                          <a:effectLst/>
                          <a:latin typeface="+mn-lt"/>
                          <a:ea typeface="+mn-ea"/>
                          <a:cs typeface="+mn-cs"/>
                        </a:rPr>
                        <a:t>          2020</a:t>
                      </a:r>
                      <a:endParaRPr lang="en-IN" sz="1800" b="0" i="0" kern="1200" dirty="0">
                        <a:solidFill>
                          <a:schemeClr val="dk1"/>
                        </a:solidFill>
                        <a:effectLst/>
                        <a:latin typeface="+mn-lt"/>
                        <a:ea typeface="+mn-ea"/>
                        <a:cs typeface="+mn-cs"/>
                      </a:endParaRPr>
                    </a:p>
                  </a:txBody>
                  <a:tcPr/>
                </a:tc>
                <a:tc>
                  <a:txBody>
                    <a:bodyPr/>
                    <a:lstStyle/>
                    <a:p>
                      <a:r>
                        <a:rPr lang="en-US" sz="1800" b="0" i="0" kern="1200" dirty="0">
                          <a:solidFill>
                            <a:schemeClr val="dk1"/>
                          </a:solidFill>
                          <a:effectLst/>
                          <a:latin typeface="+mn-lt"/>
                          <a:ea typeface="+mn-ea"/>
                          <a:cs typeface="+mn-cs"/>
                        </a:rPr>
                        <a:t>Enhances healthcare delivery efficiency and reduces wait times for appointments</a:t>
                      </a:r>
                      <a:r>
                        <a:rPr lang="en-IN" altLang="en-US" sz="1800" b="0" i="0" kern="1200" dirty="0">
                          <a:solidFill>
                            <a:schemeClr val="dk1"/>
                          </a:solidFill>
                          <a:effectLst/>
                          <a:latin typeface="+mn-lt"/>
                          <a:ea typeface="+mn-ea"/>
                          <a:cs typeface="+mn-cs"/>
                        </a:rPr>
                        <a:t>.</a:t>
                      </a:r>
                      <a:endParaRPr lang="en-IN" altLang="en-US" sz="1800" b="0" i="0" kern="1200" dirty="0">
                        <a:solidFill>
                          <a:schemeClr val="dk1"/>
                        </a:solidFill>
                        <a:effectLst/>
                        <a:latin typeface="+mn-lt"/>
                        <a:ea typeface="+mn-ea"/>
                        <a:cs typeface="+mn-cs"/>
                      </a:endParaRPr>
                    </a:p>
                  </a:txBody>
                  <a:tcPr/>
                </a:tc>
                <a:tc>
                  <a:txBody>
                    <a:bodyPr/>
                    <a:lstStyle/>
                    <a:p>
                      <a:pPr algn="l"/>
                      <a:r>
                        <a:rPr lang="en-US" sz="1800" b="0" i="0" kern="1200" dirty="0">
                          <a:solidFill>
                            <a:schemeClr val="dk1"/>
                          </a:solidFill>
                          <a:effectLst/>
                          <a:latin typeface="+mn-lt"/>
                          <a:ea typeface="+mn-ea"/>
                          <a:cs typeface="+mn-cs"/>
                        </a:rPr>
                        <a:t>Regulatory issues and lack of standardization in healthcare app development may impact quality and reliability</a:t>
                      </a:r>
                      <a:r>
                        <a:rPr lang="en-IN" altLang="en-US" sz="1800" b="0" i="0" kern="1200" dirty="0">
                          <a:solidFill>
                            <a:schemeClr val="dk1"/>
                          </a:solidFill>
                          <a:effectLst/>
                          <a:latin typeface="+mn-lt"/>
                          <a:ea typeface="+mn-ea"/>
                          <a:cs typeface="+mn-cs"/>
                        </a:rPr>
                        <a:t>.</a:t>
                      </a:r>
                      <a:endParaRPr lang="en-IN" altLang="en-US" sz="1800" b="0" i="0" kern="1200" dirty="0">
                        <a:solidFill>
                          <a:schemeClr val="dk1"/>
                        </a:solidFill>
                        <a:effectLst/>
                        <a:latin typeface="+mn-lt"/>
                        <a:ea typeface="+mn-ea"/>
                        <a:cs typeface="+mn-cs"/>
                      </a:endParaRPr>
                    </a:p>
                  </a:txBody>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705100" y="3376613"/>
            <a:ext cx="7023100" cy="806450"/>
          </a:xfrm>
        </p:spPr>
        <p:txBody>
          <a:bodyPr vert="horz" wrap="square" lIns="91440" tIns="45720" rIns="91440" bIns="45720" numCol="1" rtlCol="0" anchor="b" anchorCtr="0" compatLnSpc="1">
            <a:normAutofit fontScale="90000"/>
          </a:body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en-IN" sz="6000" b="1" i="0" u="none" strike="noStrike" kern="1200" cap="none" spc="0" normalizeH="0" baseline="0" noProof="0" dirty="0">
                <a:ln>
                  <a:noFill/>
                </a:ln>
                <a:solidFill>
                  <a:srgbClr val="FF0000"/>
                </a:solidFill>
                <a:effectLst/>
                <a:uLnTx/>
                <a:uFillTx/>
                <a:latin typeface="+mj-lt"/>
                <a:ea typeface="+mj-ea"/>
                <a:cs typeface="+mj-cs"/>
              </a:rPr>
              <a:t>Architecture Diagram </a:t>
            </a:r>
            <a:br>
              <a:rPr kumimoji="0" lang="en-IN" sz="6000" b="1" i="0" u="none" strike="noStrike" kern="1200" cap="none" spc="0" normalizeH="0" baseline="0" noProof="0" dirty="0">
                <a:ln>
                  <a:noFill/>
                </a:ln>
                <a:solidFill>
                  <a:srgbClr val="FF0000"/>
                </a:solidFill>
                <a:effectLst/>
                <a:uLnTx/>
                <a:uFillTx/>
                <a:latin typeface="+mj-lt"/>
                <a:ea typeface="+mj-ea"/>
                <a:cs typeface="+mj-cs"/>
              </a:rPr>
            </a:br>
            <a:r>
              <a:rPr kumimoji="0" lang="en-IN" sz="6000" b="1" i="0" u="none" strike="noStrike" kern="1200" cap="none" spc="0" normalizeH="0" baseline="0" noProof="0" dirty="0">
                <a:ln>
                  <a:noFill/>
                </a:ln>
                <a:solidFill>
                  <a:srgbClr val="FF0000"/>
                </a:solidFill>
                <a:effectLst/>
                <a:uLnTx/>
                <a:uFillTx/>
                <a:latin typeface="+mj-lt"/>
                <a:ea typeface="+mj-ea"/>
                <a:cs typeface="+mj-cs"/>
              </a:rPr>
              <a:t>or </a:t>
            </a:r>
            <a:br>
              <a:rPr kumimoji="0" lang="en-IN" sz="6000" b="1" i="0" u="none" strike="noStrike" kern="1200" cap="none" spc="0" normalizeH="0" baseline="0" noProof="0" dirty="0">
                <a:ln>
                  <a:noFill/>
                </a:ln>
                <a:solidFill>
                  <a:srgbClr val="FF0000"/>
                </a:solidFill>
                <a:effectLst/>
                <a:uLnTx/>
                <a:uFillTx/>
                <a:latin typeface="+mj-lt"/>
                <a:ea typeface="+mj-ea"/>
                <a:cs typeface="+mj-cs"/>
              </a:rPr>
            </a:br>
            <a:r>
              <a:rPr kumimoji="0" lang="en-IN" sz="6000" b="1" i="0" u="none" strike="noStrike" kern="1200" cap="none" spc="0" normalizeH="0" baseline="0" noProof="0" dirty="0">
                <a:ln>
                  <a:noFill/>
                </a:ln>
                <a:solidFill>
                  <a:srgbClr val="FF0000"/>
                </a:solidFill>
                <a:effectLst/>
                <a:uLnTx/>
                <a:uFillTx/>
                <a:latin typeface="+mj-lt"/>
                <a:ea typeface="+mj-ea"/>
                <a:cs typeface="+mj-cs"/>
              </a:rPr>
              <a:t>System Diagram</a:t>
            </a:r>
            <a:endParaRPr kumimoji="0" lang="en-IN" sz="6000" b="1" i="0" u="none" strike="noStrike" kern="1200" cap="none" spc="0" normalizeH="0" baseline="0" noProof="0" dirty="0">
              <a:ln>
                <a:noFill/>
              </a:ln>
              <a:solidFill>
                <a:srgbClr val="FF0000"/>
              </a:solidFill>
              <a:effectLst/>
              <a:uLnTx/>
              <a:uFillTx/>
              <a:latin typeface="+mj-lt"/>
              <a:ea typeface="+mj-ea"/>
              <a:cs typeface="+mj-c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vert="horz" wrap="square" lIns="91440" tIns="45720" rIns="91440" bIns="45720" anchor="ctr" anchorCtr="0"/>
          <a:lstStyle/>
          <a:p>
            <a:pPr eaLnBrk="1" hangingPunct="1"/>
            <a:r>
              <a:rPr lang="en-IN" altLang="x-none" b="1" dirty="0">
                <a:solidFill>
                  <a:srgbClr val="FF0000"/>
                </a:solidFill>
              </a:rPr>
              <a:t>System Architecture </a:t>
            </a:r>
            <a:endParaRPr lang="en-IN" altLang="x-none" b="1" dirty="0">
              <a:solidFill>
                <a:srgbClr val="FF0000"/>
              </a:solidFill>
            </a:endParaRPr>
          </a:p>
        </p:txBody>
      </p:sp>
      <p:pic>
        <p:nvPicPr>
          <p:cNvPr id="3" name="Content Placeholder 2"/>
          <p:cNvPicPr>
            <a:picLocks noGrp="1" noChangeAspect="1"/>
          </p:cNvPicPr>
          <p:nvPr>
            <p:ph idx="1"/>
          </p:nvPr>
        </p:nvPicPr>
        <p:blipFill>
          <a:blip r:embed="rId1"/>
          <a:stretch>
            <a:fillRect/>
          </a:stretch>
        </p:blipFill>
        <p:spPr>
          <a:xfrm>
            <a:off x="1773555" y="1565910"/>
            <a:ext cx="8644255" cy="461137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768600" y="2806700"/>
            <a:ext cx="6858000" cy="1270000"/>
          </a:xfrm>
        </p:spPr>
        <p:txBody>
          <a:bodyPr vert="horz" wrap="square" lIns="91440" tIns="45720" rIns="91440" bIns="45720" numCol="1" rtlCol="0" anchor="b" anchorCtr="0" compatLnSpc="1">
            <a:normAutofit fontScale="90000"/>
          </a:body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en-IN" sz="6000" b="1" i="0" u="none" strike="noStrike" kern="1200" cap="none" spc="0" normalizeH="0" baseline="0" noProof="0" dirty="0">
                <a:ln>
                  <a:noFill/>
                </a:ln>
                <a:solidFill>
                  <a:srgbClr val="FF0000"/>
                </a:solidFill>
                <a:effectLst/>
                <a:uLnTx/>
                <a:uFillTx/>
                <a:latin typeface="+mj-lt"/>
                <a:ea typeface="+mj-ea"/>
                <a:cs typeface="+mj-cs"/>
              </a:rPr>
              <a:t>Technical Requirements Specifications</a:t>
            </a:r>
            <a:endParaRPr kumimoji="0" lang="en-IN" sz="6000" b="1" i="0" u="none" strike="noStrike" kern="1200" cap="none" spc="0" normalizeH="0" baseline="0" noProof="0" dirty="0">
              <a:ln>
                <a:noFill/>
              </a:ln>
              <a:solidFill>
                <a:srgbClr val="FF0000"/>
              </a:solidFill>
              <a:effectLst/>
              <a:uLnTx/>
              <a:uFillTx/>
              <a:latin typeface="+mj-lt"/>
              <a:ea typeface="+mj-ea"/>
              <a:cs typeface="+mj-c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vert="horz" wrap="square" lIns="91440" tIns="45720" rIns="91440" bIns="45720" anchor="ctr" anchorCtr="0"/>
          <a:lstStyle/>
          <a:p>
            <a:pPr eaLnBrk="1" hangingPunct="1"/>
            <a:r>
              <a:rPr lang="en-IN" altLang="x-none" b="1" dirty="0">
                <a:solidFill>
                  <a:srgbClr val="FF0000"/>
                </a:solidFill>
              </a:rPr>
              <a:t>Software</a:t>
            </a:r>
            <a:r>
              <a:rPr lang="en-IN" altLang="x-none" dirty="0"/>
              <a:t> </a:t>
            </a:r>
            <a:r>
              <a:rPr lang="en-IN" altLang="x-none" b="1" dirty="0"/>
              <a:t>Requirement Specifications (SRS)</a:t>
            </a:r>
            <a:endParaRPr lang="en-IN" altLang="x-none" b="1" dirty="0"/>
          </a:p>
        </p:txBody>
      </p:sp>
      <p:sp>
        <p:nvSpPr>
          <p:cNvPr id="14339" name="Content Placeholder 2"/>
          <p:cNvSpPr>
            <a:spLocks noGrp="1"/>
          </p:cNvSpPr>
          <p:nvPr>
            <p:ph sz="half" idx="1"/>
          </p:nvPr>
        </p:nvSpPr>
        <p:spPr>
          <a:xfrm>
            <a:off x="838200" y="1825625"/>
            <a:ext cx="10052685" cy="4351655"/>
          </a:xfrm>
        </p:spPr>
        <p:txBody>
          <a:bodyPr vert="horz" wrap="square" lIns="91440" tIns="45720" rIns="91440" bIns="45720" anchor="t" anchorCtr="0"/>
          <a:lstStyle/>
          <a:p>
            <a:pPr eaLnBrk="1" hangingPunct="1"/>
            <a:r>
              <a:rPr lang="en-US" dirty="0">
                <a:latin typeface="Times New Roman" panose="02020603050405020304"/>
                <a:ea typeface="Times New Roman" panose="02020603050405020304"/>
                <a:cs typeface="Times New Roman" panose="02020603050405020304"/>
                <a:sym typeface="Times New Roman" panose="02020603050405020304"/>
              </a:rPr>
              <a:t>Operating System : Windows family</a:t>
            </a:r>
            <a:endParaRPr lang="en-IN" altLang="x-none" dirty="0"/>
          </a:p>
          <a:p>
            <a:pPr eaLnBrk="1" hangingPunct="1"/>
            <a:r>
              <a:rPr lang="en-US" dirty="0">
                <a:latin typeface="Times New Roman" panose="02020603050405020304"/>
                <a:ea typeface="Times New Roman" panose="02020603050405020304"/>
                <a:cs typeface="Times New Roman" panose="02020603050405020304"/>
                <a:sym typeface="Times New Roman" panose="02020603050405020304"/>
              </a:rPr>
              <a:t>IDE : </a:t>
            </a:r>
            <a:r>
              <a:rPr lang="en-IN" altLang="x-none" dirty="0">
                <a:sym typeface="+mn-ea"/>
              </a:rPr>
              <a:t>VS Code,</a:t>
            </a:r>
            <a:r>
              <a:rPr lang="en-IN" altLang="x-none" dirty="0"/>
              <a:t>Android Studio</a:t>
            </a:r>
            <a:endParaRPr lang="en-IN" altLang="x-none" dirty="0"/>
          </a:p>
          <a:p>
            <a:pPr eaLnBrk="1" hangingPunct="1"/>
            <a:r>
              <a:rPr lang="en-IN" altLang="x-none" dirty="0"/>
              <a:t>Languages: Java,PHP</a:t>
            </a:r>
            <a:endParaRPr lang="en-IN" altLang="x-none" dirty="0"/>
          </a:p>
          <a:p>
            <a:pPr eaLnBrk="1" hangingPunct="1"/>
            <a:r>
              <a:rPr lang="en-IN" altLang="x-none" dirty="0"/>
              <a:t>Database: Mysql</a:t>
            </a:r>
            <a:endParaRPr lang="en-IN" altLang="x-none" dirty="0"/>
          </a:p>
          <a:p>
            <a:pPr eaLnBrk="1" hangingPunct="1"/>
            <a:endParaRPr lang="en-IN" altLang="x-none" dirty="0"/>
          </a:p>
          <a:p>
            <a:pPr eaLnBrk="1" hangingPunct="1"/>
            <a:endParaRPr lang="en-IN" altLang="x-none"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838200" y="495300"/>
            <a:ext cx="10515600" cy="801688"/>
          </a:xfrm>
        </p:spPr>
        <p:txBody>
          <a:bodyPr vert="horz" wrap="square" lIns="91440" tIns="45720" rIns="91440" bIns="45720" anchor="ctr" anchorCtr="0"/>
          <a:lstStyle/>
          <a:p>
            <a:pPr eaLnBrk="1" hangingPunct="1"/>
            <a:r>
              <a:rPr lang="en-IN" altLang="x-none" b="1" dirty="0">
                <a:solidFill>
                  <a:srgbClr val="FF0000"/>
                </a:solidFill>
              </a:rPr>
              <a:t>Hardware </a:t>
            </a:r>
            <a:r>
              <a:rPr lang="en-IN" altLang="x-none" b="1" dirty="0"/>
              <a:t>Requirement Specifications</a:t>
            </a:r>
            <a:endParaRPr lang="en-IN" altLang="x-none" b="1" dirty="0"/>
          </a:p>
        </p:txBody>
      </p:sp>
      <p:sp>
        <p:nvSpPr>
          <p:cNvPr id="15363" name="Content Placeholder 2"/>
          <p:cNvSpPr>
            <a:spLocks noGrp="1"/>
          </p:cNvSpPr>
          <p:nvPr>
            <p:ph idx="1"/>
          </p:nvPr>
        </p:nvSpPr>
        <p:spPr>
          <a:xfrm>
            <a:off x="819150" y="1473200"/>
            <a:ext cx="10515600" cy="4703763"/>
          </a:xfrm>
        </p:spPr>
        <p:txBody>
          <a:bodyPr vert="horz" wrap="square" lIns="91440" tIns="45720" rIns="91440" bIns="45720" anchor="t" anchorCtr="0"/>
          <a:lstStyle/>
          <a:p>
            <a:pPr eaLnBrk="1" hangingPunct="1"/>
            <a:r>
              <a:rPr lang="en-IN" altLang="x-none" dirty="0"/>
              <a:t>Laptop/pc (i5ori7,16gb ram)</a:t>
            </a:r>
            <a:endParaRPr lang="en-IN" altLang="x-none" dirty="0"/>
          </a:p>
          <a:p>
            <a:pPr eaLnBrk="1" hangingPunct="1"/>
            <a:r>
              <a:rPr lang="en-IN" altLang="x-none" dirty="0"/>
              <a:t>Router (50 </a:t>
            </a:r>
            <a:r>
              <a:rPr lang="en-IN" altLang="x-none" dirty="0" err="1"/>
              <a:t>mbps</a:t>
            </a:r>
            <a:r>
              <a:rPr lang="en-IN" altLang="x-none" dirty="0"/>
              <a:t> speed)</a:t>
            </a:r>
            <a:endParaRPr lang="en-IN" altLang="x-none" dirty="0"/>
          </a:p>
          <a:p>
            <a:pPr eaLnBrk="1" hangingPunct="1"/>
            <a:r>
              <a:rPr lang="en-IN" altLang="en-US" dirty="0">
                <a:cs typeface="Calibri" panose="020F0502020204030204" pitchFamily="34" charset="0"/>
                <a:sym typeface="+mn-ea"/>
              </a:rPr>
              <a:t>Hard disk (512 GB or Above)</a:t>
            </a:r>
            <a:endParaRPr lang="en-IN" altLang="en-US" dirty="0">
              <a:cs typeface="Calibri" panose="020F0502020204030204" pitchFamily="34" charset="0"/>
              <a:sym typeface="+mn-ea"/>
            </a:endParaRPr>
          </a:p>
          <a:p>
            <a:pPr eaLnBrk="1" hangingPunct="1"/>
            <a:r>
              <a:rPr lang="en-IN" altLang="en-US" dirty="0">
                <a:cs typeface="Calibri" panose="020F0502020204030204" pitchFamily="34" charset="0"/>
              </a:rPr>
              <a:t>Processor : X86 Compatible processor with 1.7 GHz Clock speed,13th gen</a:t>
            </a:r>
            <a:endParaRPr lang="en-IN" altLang="en-US" dirty="0">
              <a:cs typeface="Calibri" panose="020F0502020204030204" pitchFamily="34" charset="0"/>
            </a:endParaRPr>
          </a:p>
          <a:p>
            <a:pPr eaLnBrk="1" hangingPunct="1"/>
            <a:endParaRPr lang="en-IN" altLang="x-none" dirty="0"/>
          </a:p>
          <a:p>
            <a:pPr eaLnBrk="1" hangingPunct="1"/>
            <a:endParaRPr lang="en-IN" altLang="x-none"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vert="horz" wrap="square" lIns="91440" tIns="45720" rIns="91440" bIns="45720" anchor="ctr" anchorCtr="0"/>
          <a:lstStyle/>
          <a:p>
            <a:pPr eaLnBrk="1" hangingPunct="1"/>
            <a:r>
              <a:rPr lang="en-IN" altLang="x-none" b="1" dirty="0">
                <a:solidFill>
                  <a:srgbClr val="FF0000"/>
                </a:solidFill>
              </a:rPr>
              <a:t>Application Modules</a:t>
            </a:r>
            <a:endParaRPr lang="en-IN" altLang="x-none" b="1" dirty="0">
              <a:solidFill>
                <a:srgbClr val="FF0000"/>
              </a:solidFill>
            </a:endParaRPr>
          </a:p>
        </p:txBody>
      </p:sp>
      <p:sp>
        <p:nvSpPr>
          <p:cNvPr id="16387" name="Content Placeholder 2"/>
          <p:cNvSpPr>
            <a:spLocks noGrp="1"/>
          </p:cNvSpPr>
          <p:nvPr>
            <p:ph sz="half" idx="1"/>
          </p:nvPr>
        </p:nvSpPr>
        <p:spPr>
          <a:xfrm>
            <a:off x="838200" y="1825625"/>
            <a:ext cx="5557520" cy="4351655"/>
          </a:xfrm>
        </p:spPr>
        <p:txBody>
          <a:bodyPr vert="horz" wrap="square" lIns="91440" tIns="45720" rIns="91440" bIns="45720" anchor="t" anchorCtr="0"/>
          <a:lstStyle/>
          <a:p>
            <a:pPr eaLnBrk="1" hangingPunct="1"/>
            <a:r>
              <a:rPr lang="en-IN" altLang="x-none" dirty="0"/>
              <a:t>→Module 1- User module(Patient)</a:t>
            </a:r>
            <a:endParaRPr lang="en-IN" altLang="x-none" dirty="0"/>
          </a:p>
          <a:p>
            <a:pPr eaLnBrk="1" hangingPunct="1"/>
            <a:endParaRPr lang="en-IN" altLang="x-none" dirty="0"/>
          </a:p>
          <a:p>
            <a:pPr eaLnBrk="1" hangingPunct="1"/>
            <a:r>
              <a:rPr lang="en-IN" altLang="x-none" dirty="0"/>
              <a:t>→Module 2- Doctor module</a:t>
            </a:r>
            <a:endParaRPr lang="en-IN" altLang="x-none" dirty="0"/>
          </a:p>
          <a:p>
            <a:pPr eaLnBrk="1" hangingPunct="1"/>
            <a:endParaRPr lang="en-IN" altLang="x-none" dirty="0"/>
          </a:p>
          <a:p>
            <a:pPr eaLnBrk="1" hangingPunct="1"/>
            <a:r>
              <a:rPr lang="en-IN" altLang="x-none" dirty="0">
                <a:sym typeface="+mn-ea"/>
              </a:rPr>
              <a:t>→Module 3- Admin module</a:t>
            </a:r>
            <a:endParaRPr lang="en-IN" altLang="x-none" dirty="0"/>
          </a:p>
          <a:p>
            <a:pPr eaLnBrk="1" hangingPunct="1"/>
            <a:endParaRPr lang="en-IN" altLang="x-none" dirty="0"/>
          </a:p>
          <a:p>
            <a:pPr eaLnBrk="1" hangingPunct="1"/>
            <a:endParaRPr lang="en-IN" altLang="x-none" dirty="0"/>
          </a:p>
        </p:txBody>
      </p:sp>
      <p:pic>
        <p:nvPicPr>
          <p:cNvPr id="10" name="Picture 11"/>
          <p:cNvPicPr>
            <a:picLocks noGrp="1" noChangeAspect="1"/>
          </p:cNvPicPr>
          <p:nvPr>
            <p:ph sz="half" idx="2"/>
          </p:nvPr>
        </p:nvPicPr>
        <p:blipFill>
          <a:blip r:embed="rId1"/>
          <a:stretch>
            <a:fillRect/>
          </a:stretch>
        </p:blipFill>
        <p:spPr>
          <a:xfrm>
            <a:off x="6306820" y="1623060"/>
            <a:ext cx="5181600" cy="321881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vert="horz" wrap="square" lIns="91440" tIns="45720" rIns="91440" bIns="45720" anchor="ctr" anchorCtr="0"/>
          <a:lstStyle/>
          <a:p>
            <a:pPr eaLnBrk="1" hangingPunct="1"/>
            <a:r>
              <a:rPr lang="en-IN" altLang="x-none" b="1" dirty="0">
                <a:solidFill>
                  <a:srgbClr val="FF0000"/>
                </a:solidFill>
              </a:rPr>
              <a:t>Class Diagram</a:t>
            </a:r>
            <a:endParaRPr lang="en-IN" altLang="x-none" b="1" dirty="0">
              <a:solidFill>
                <a:srgbClr val="FF0000"/>
              </a:solidFill>
            </a:endParaRPr>
          </a:p>
        </p:txBody>
      </p:sp>
      <p:pic>
        <p:nvPicPr>
          <p:cNvPr id="5" name="Content Placeholder 4"/>
          <p:cNvPicPr>
            <a:picLocks noGrp="1" noChangeAspect="1"/>
          </p:cNvPicPr>
          <p:nvPr>
            <p:ph sz="half" idx="2"/>
          </p:nvPr>
        </p:nvPicPr>
        <p:blipFill>
          <a:blip r:embed="rId1"/>
          <a:stretch>
            <a:fillRect/>
          </a:stretch>
        </p:blipFill>
        <p:spPr>
          <a:xfrm>
            <a:off x="2065020" y="1497965"/>
            <a:ext cx="7288530" cy="467804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vert="horz" wrap="square" lIns="91440" tIns="45720" rIns="91440" bIns="45720" anchor="ctr" anchorCtr="0"/>
          <a:lstStyle/>
          <a:p>
            <a:pPr eaLnBrk="1" hangingPunct="1"/>
            <a:r>
              <a:rPr lang="en-IN" altLang="x-none" b="1" dirty="0">
                <a:solidFill>
                  <a:srgbClr val="FF0000"/>
                </a:solidFill>
              </a:rPr>
              <a:t>Use-Case Diagram</a:t>
            </a:r>
            <a:endParaRPr lang="en-IN" altLang="x-none" b="1" dirty="0">
              <a:solidFill>
                <a:srgbClr val="FF0000"/>
              </a:solidFill>
            </a:endParaRPr>
          </a:p>
        </p:txBody>
      </p:sp>
      <p:pic>
        <p:nvPicPr>
          <p:cNvPr id="19" name="Content Placeholder 18"/>
          <p:cNvPicPr>
            <a:picLocks noGrp="1" noChangeAspect="1"/>
          </p:cNvPicPr>
          <p:nvPr>
            <p:ph idx="1"/>
          </p:nvPr>
        </p:nvPicPr>
        <p:blipFill>
          <a:blip r:embed="rId1"/>
          <a:stretch>
            <a:fillRect/>
          </a:stretch>
        </p:blipFill>
        <p:spPr>
          <a:xfrm>
            <a:off x="1635125" y="1547495"/>
            <a:ext cx="9295765" cy="462978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vert="horz" wrap="square" lIns="91440" tIns="45720" rIns="91440" bIns="45720" anchor="ctr" anchorCtr="0"/>
          <a:lstStyle/>
          <a:p>
            <a:pPr eaLnBrk="1" hangingPunct="1"/>
            <a:r>
              <a:rPr lang="en-IN" altLang="x-none" b="1" dirty="0">
                <a:solidFill>
                  <a:srgbClr val="FF0000"/>
                </a:solidFill>
              </a:rPr>
              <a:t>Sequence Diagram</a:t>
            </a:r>
            <a:endParaRPr lang="en-IN" altLang="x-none" b="1" dirty="0">
              <a:solidFill>
                <a:srgbClr val="FF0000"/>
              </a:solidFill>
            </a:endParaRPr>
          </a:p>
        </p:txBody>
      </p:sp>
      <p:pic>
        <p:nvPicPr>
          <p:cNvPr id="2" name="Content Placeholder 1" descr="2"/>
          <p:cNvPicPr>
            <a:picLocks noGrp="1" noChangeAspect="1"/>
          </p:cNvPicPr>
          <p:nvPr>
            <p:ph idx="1"/>
          </p:nvPr>
        </p:nvPicPr>
        <p:blipFill>
          <a:blip r:embed="rId1"/>
          <a:stretch>
            <a:fillRect/>
          </a:stretch>
        </p:blipFill>
        <p:spPr>
          <a:xfrm>
            <a:off x="2780030" y="1538605"/>
            <a:ext cx="5745480" cy="476377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82600"/>
            <a:ext cx="10515600" cy="598488"/>
          </a:xfrm>
        </p:spPr>
        <p:txBody>
          <a:bodyPr vert="horz" wrap="square" lIns="91440" tIns="45720" rIns="91440" bIns="45720" numCol="1" rtlCol="0" anchor="ctr" anchorCtr="0" compatLnSpc="1">
            <a:normAutofit fontScale="90000"/>
          </a:body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IN" sz="4400" b="1" i="0" u="none" strike="noStrike" kern="1200" cap="none" spc="0" normalizeH="0" baseline="0" noProof="0" dirty="0">
                <a:ln>
                  <a:noFill/>
                </a:ln>
                <a:solidFill>
                  <a:srgbClr val="FF0000"/>
                </a:solidFill>
                <a:effectLst/>
                <a:uLnTx/>
                <a:uFillTx/>
                <a:latin typeface="+mj-lt"/>
                <a:ea typeface="+mj-ea"/>
                <a:cs typeface="+mj-cs"/>
              </a:rPr>
              <a:t>Outline</a:t>
            </a:r>
            <a:endParaRPr kumimoji="0" lang="en-IN" sz="4400" b="1" i="0" u="none" strike="noStrike" kern="1200" cap="none" spc="0" normalizeH="0" baseline="0" noProof="0" dirty="0">
              <a:ln>
                <a:noFill/>
              </a:ln>
              <a:solidFill>
                <a:srgbClr val="FF0000"/>
              </a:solidFill>
              <a:effectLst/>
              <a:uLnTx/>
              <a:uFillTx/>
              <a:latin typeface="+mj-lt"/>
              <a:ea typeface="+mj-ea"/>
              <a:cs typeface="+mj-cs"/>
            </a:endParaRPr>
          </a:p>
        </p:txBody>
      </p:sp>
      <p:sp>
        <p:nvSpPr>
          <p:cNvPr id="4099" name="Content Placeholder 2"/>
          <p:cNvSpPr>
            <a:spLocks noGrp="1"/>
          </p:cNvSpPr>
          <p:nvPr>
            <p:ph idx="1"/>
          </p:nvPr>
        </p:nvSpPr>
        <p:spPr>
          <a:xfrm>
            <a:off x="828675" y="1016000"/>
            <a:ext cx="10515600" cy="5160963"/>
          </a:xfrm>
        </p:spPr>
        <p:txBody>
          <a:bodyPr vert="horz" wrap="square" lIns="91440" tIns="45720" rIns="91440" bIns="45720" anchor="t" anchorCtr="0"/>
          <a:lstStyle/>
          <a:p>
            <a:pPr eaLnBrk="1" hangingPunct="1"/>
            <a:r>
              <a:rPr lang="en-IN" altLang="x-none" sz="2400" dirty="0"/>
              <a:t>Abstract</a:t>
            </a:r>
            <a:endParaRPr lang="en-IN" altLang="x-none" sz="2400" dirty="0"/>
          </a:p>
          <a:p>
            <a:pPr eaLnBrk="1" hangingPunct="1"/>
            <a:r>
              <a:rPr lang="en-IN" altLang="x-none" sz="2400" dirty="0"/>
              <a:t>Introduction</a:t>
            </a:r>
            <a:endParaRPr lang="en-IN" altLang="x-none" sz="2400" dirty="0"/>
          </a:p>
          <a:p>
            <a:pPr eaLnBrk="1" hangingPunct="1"/>
            <a:r>
              <a:rPr lang="en-IN" altLang="x-none" sz="2400" dirty="0"/>
              <a:t>Existing System</a:t>
            </a:r>
            <a:endParaRPr lang="en-IN" altLang="x-none" sz="2400" dirty="0"/>
          </a:p>
          <a:p>
            <a:pPr eaLnBrk="1" hangingPunct="1"/>
            <a:r>
              <a:rPr lang="en-IN" altLang="x-none" sz="2400" dirty="0"/>
              <a:t>Proposed System</a:t>
            </a:r>
            <a:endParaRPr lang="en-IN" altLang="x-none" sz="2400" dirty="0"/>
          </a:p>
          <a:p>
            <a:pPr eaLnBrk="1" hangingPunct="1"/>
            <a:r>
              <a:rPr lang="en-IN" altLang="x-none" sz="2400" dirty="0"/>
              <a:t>Difference between Existing and Proposed</a:t>
            </a:r>
            <a:endParaRPr lang="en-IN" altLang="x-none" sz="2400" dirty="0"/>
          </a:p>
          <a:p>
            <a:pPr eaLnBrk="1" hangingPunct="1"/>
            <a:r>
              <a:rPr lang="en-IN" altLang="x-none" sz="2400" dirty="0"/>
              <a:t>Literature Review</a:t>
            </a:r>
            <a:endParaRPr lang="en-IN" altLang="x-none" sz="2400" dirty="0"/>
          </a:p>
          <a:p>
            <a:pPr eaLnBrk="1" hangingPunct="1"/>
            <a:r>
              <a:rPr lang="en-IN" altLang="x-none" sz="2400" dirty="0"/>
              <a:t>Architectural Diagram</a:t>
            </a:r>
            <a:endParaRPr lang="en-IN" altLang="x-none" sz="2400" dirty="0"/>
          </a:p>
          <a:p>
            <a:pPr eaLnBrk="1" hangingPunct="1"/>
            <a:r>
              <a:rPr lang="en-IN" altLang="x-none" sz="2400" dirty="0"/>
              <a:t>Technical Requirement Specification</a:t>
            </a:r>
            <a:endParaRPr lang="en-IN" altLang="x-none" sz="2400" dirty="0"/>
          </a:p>
          <a:p>
            <a:pPr eaLnBrk="1" hangingPunct="1"/>
            <a:r>
              <a:rPr lang="en-IN" altLang="x-none" sz="2400" dirty="0"/>
              <a:t>Other System Diagrams</a:t>
            </a:r>
            <a:endParaRPr lang="en-IN" altLang="x-none" sz="2400" dirty="0"/>
          </a:p>
          <a:p>
            <a:pPr eaLnBrk="1" hangingPunct="1"/>
            <a:r>
              <a:rPr lang="en-IN" altLang="x-none" sz="2400" dirty="0"/>
              <a:t>Output screens</a:t>
            </a:r>
            <a:endParaRPr lang="en-IN" altLang="x-none" sz="2400" dirty="0"/>
          </a:p>
          <a:p>
            <a:pPr eaLnBrk="1" hangingPunct="1"/>
            <a:r>
              <a:rPr lang="en-IN" altLang="x-none" sz="2400" dirty="0"/>
              <a:t>Conclusion &amp; Furture Scope</a:t>
            </a:r>
            <a:endParaRPr lang="en-IN" altLang="x-none" sz="2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838200" y="1468755"/>
            <a:ext cx="9436100" cy="3099435"/>
          </a:xfrm>
        </p:spPr>
        <p:txBody>
          <a:bodyPr/>
          <a:p>
            <a:endParaRPr lang="en-US"/>
          </a:p>
          <a:p>
            <a:endParaRPr lang="en-US"/>
          </a:p>
          <a:p>
            <a:pPr marL="2743200" lvl="6" indent="0">
              <a:buNone/>
            </a:pPr>
            <a:r>
              <a:rPr lang="en-IN" altLang="en-US" sz="4800" b="1">
                <a:solidFill>
                  <a:srgbClr val="FF0000"/>
                </a:solidFill>
              </a:rPr>
              <a:t>Output Screens</a:t>
            </a:r>
            <a:endParaRPr lang="en-IN" altLang="en-US" sz="4800" b="1">
              <a:solidFill>
                <a:srgbClr val="FF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a:solidFill>
                  <a:srgbClr val="FF0000"/>
                </a:solidFill>
              </a:rPr>
              <a:t>Results(Output Screenshot)</a:t>
            </a:r>
            <a:endParaRPr lang="en-IN" altLang="en-US" b="1">
              <a:solidFill>
                <a:srgbClr val="FF0000"/>
              </a:solidFill>
            </a:endParaRPr>
          </a:p>
        </p:txBody>
      </p:sp>
      <p:pic>
        <p:nvPicPr>
          <p:cNvPr id="4" name="Content Placeholder 3" descr="HOME"/>
          <p:cNvPicPr>
            <a:picLocks noGrp="1" noChangeAspect="1"/>
          </p:cNvPicPr>
          <p:nvPr>
            <p:ph idx="1"/>
          </p:nvPr>
        </p:nvPicPr>
        <p:blipFill>
          <a:blip r:embed="rId1"/>
          <a:stretch>
            <a:fillRect/>
          </a:stretch>
        </p:blipFill>
        <p:spPr>
          <a:xfrm>
            <a:off x="1477010" y="1469390"/>
            <a:ext cx="9237345" cy="4420235"/>
          </a:xfrm>
          <a:prstGeom prst="rect">
            <a:avLst/>
          </a:prstGeom>
        </p:spPr>
      </p:pic>
      <p:sp>
        <p:nvSpPr>
          <p:cNvPr id="7" name="Text Box 6"/>
          <p:cNvSpPr txBox="1"/>
          <p:nvPr/>
        </p:nvSpPr>
        <p:spPr>
          <a:xfrm>
            <a:off x="1477010" y="5888990"/>
            <a:ext cx="7788275" cy="422275"/>
          </a:xfrm>
          <a:prstGeom prst="rect">
            <a:avLst/>
          </a:prstGeom>
          <a:noFill/>
        </p:spPr>
        <p:txBody>
          <a:bodyPr wrap="square" rtlCol="0">
            <a:noAutofit/>
          </a:bodyPr>
          <a:lstStyle/>
          <a:p>
            <a:pPr marL="285750" indent="-285750">
              <a:buFont typeface="Arial" panose="020B0604020202020204" pitchFamily="34" charset="0"/>
              <a:buChar char="•"/>
            </a:pPr>
            <a:r>
              <a:rPr lang="en-IN" altLang="en-US" sz="2000" b="1"/>
              <a:t>Home Page</a:t>
            </a:r>
            <a:endParaRPr lang="en-IN" altLang="en-US" sz="2000" b="1"/>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LOGINS"/>
          <p:cNvPicPr>
            <a:picLocks noGrp="1" noChangeAspect="1"/>
          </p:cNvPicPr>
          <p:nvPr>
            <p:ph idx="1"/>
          </p:nvPr>
        </p:nvPicPr>
        <p:blipFill>
          <a:blip r:embed="rId1"/>
          <a:stretch>
            <a:fillRect/>
          </a:stretch>
        </p:blipFill>
        <p:spPr>
          <a:xfrm>
            <a:off x="1408430" y="960120"/>
            <a:ext cx="9392920" cy="5217160"/>
          </a:xfrm>
          <a:prstGeom prst="rect">
            <a:avLst/>
          </a:prstGeom>
        </p:spPr>
      </p:pic>
      <p:sp>
        <p:nvSpPr>
          <p:cNvPr id="6" name="Text Box 5"/>
          <p:cNvSpPr txBox="1"/>
          <p:nvPr/>
        </p:nvSpPr>
        <p:spPr>
          <a:xfrm>
            <a:off x="1304925" y="624205"/>
            <a:ext cx="6113145" cy="398780"/>
          </a:xfrm>
          <a:prstGeom prst="rect">
            <a:avLst/>
          </a:prstGeom>
          <a:noFill/>
        </p:spPr>
        <p:txBody>
          <a:bodyPr wrap="square" rtlCol="0">
            <a:spAutoFit/>
          </a:bodyPr>
          <a:lstStyle/>
          <a:p>
            <a:pPr marL="285750" indent="-285750">
              <a:buFont typeface="Arial" panose="020B0604020202020204" pitchFamily="34" charset="0"/>
              <a:buChar char="•"/>
            </a:pPr>
            <a:r>
              <a:rPr lang="en-IN" altLang="en-US" sz="2000" b="1"/>
              <a:t>Login Page</a:t>
            </a:r>
            <a:endParaRPr lang="en-IN" altLang="en-US" sz="2000" b="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atient home"/>
          <p:cNvPicPr>
            <a:picLocks noGrp="1" noChangeAspect="1"/>
          </p:cNvPicPr>
          <p:nvPr>
            <p:ph idx="1"/>
          </p:nvPr>
        </p:nvPicPr>
        <p:blipFill>
          <a:blip r:embed="rId1"/>
          <a:stretch>
            <a:fillRect/>
          </a:stretch>
        </p:blipFill>
        <p:spPr>
          <a:xfrm>
            <a:off x="1445895" y="1010285"/>
            <a:ext cx="9299575" cy="5166995"/>
          </a:xfrm>
          <a:prstGeom prst="rect">
            <a:avLst/>
          </a:prstGeom>
        </p:spPr>
      </p:pic>
      <p:sp>
        <p:nvSpPr>
          <p:cNvPr id="6" name="Text Box 5"/>
          <p:cNvSpPr txBox="1"/>
          <p:nvPr/>
        </p:nvSpPr>
        <p:spPr>
          <a:xfrm>
            <a:off x="1286510" y="381000"/>
            <a:ext cx="4064000" cy="398780"/>
          </a:xfrm>
          <a:prstGeom prst="rect">
            <a:avLst/>
          </a:prstGeom>
          <a:noFill/>
        </p:spPr>
        <p:txBody>
          <a:bodyPr wrap="square" rtlCol="0">
            <a:spAutoFit/>
          </a:bodyPr>
          <a:lstStyle/>
          <a:p>
            <a:pPr marL="342900" indent="-342900">
              <a:buFont typeface="Arial" panose="020B0604020202020204" pitchFamily="34" charset="0"/>
              <a:buChar char="•"/>
            </a:pPr>
            <a:r>
              <a:rPr lang="en-IN" altLang="en-US" sz="2000" b="1"/>
              <a:t>Patient Dashboard</a:t>
            </a:r>
            <a:endParaRPr lang="en-IN" altLang="en-US" sz="2000" b="1"/>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838200" y="365125"/>
            <a:ext cx="10515600" cy="487680"/>
          </a:xfrm>
        </p:spPr>
        <p:txBody>
          <a:bodyPr/>
          <a:p>
            <a:pPr marL="342900" indent="-342900">
              <a:buFont typeface="Arial" panose="020B0604020202020204" pitchFamily="34" charset="0"/>
              <a:buChar char="•"/>
            </a:pPr>
            <a:r>
              <a:rPr lang="en-IN" altLang="en-US" sz="2000" b="1">
                <a:latin typeface="Calibri" panose="020F0502020204030204" pitchFamily="34" charset="0"/>
                <a:cs typeface="Calibri" panose="020F0502020204030204" pitchFamily="34" charset="0"/>
              </a:rPr>
              <a:t>Doctor Dashboard</a:t>
            </a:r>
            <a:endParaRPr lang="en-IN" altLang="en-US" sz="2000" b="1">
              <a:latin typeface="Calibri" panose="020F0502020204030204" pitchFamily="34" charset="0"/>
              <a:cs typeface="Calibri" panose="020F0502020204030204" pitchFamily="34" charset="0"/>
            </a:endParaRPr>
          </a:p>
        </p:txBody>
      </p:sp>
      <p:pic>
        <p:nvPicPr>
          <p:cNvPr id="29" name="Picture 29" descr="doctor home"/>
          <p:cNvPicPr>
            <a:picLocks noChangeAspect="1"/>
          </p:cNvPicPr>
          <p:nvPr>
            <p:ph idx="1"/>
          </p:nvPr>
        </p:nvPicPr>
        <p:blipFill>
          <a:blip r:embed="rId1"/>
          <a:stretch>
            <a:fillRect/>
          </a:stretch>
        </p:blipFill>
        <p:spPr>
          <a:xfrm>
            <a:off x="1523365" y="1094740"/>
            <a:ext cx="9144000" cy="508254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838200" y="365125"/>
            <a:ext cx="10515600" cy="650875"/>
          </a:xfrm>
        </p:spPr>
        <p:txBody>
          <a:bodyPr/>
          <a:p>
            <a:pPr marL="342900" indent="-342900">
              <a:buFont typeface="Arial" panose="020B0604020202020204" pitchFamily="34" charset="0"/>
              <a:buChar char="•"/>
            </a:pPr>
            <a:r>
              <a:rPr lang="en-IN" altLang="en-US" sz="2000" b="1">
                <a:latin typeface="Calibri" panose="020F0502020204030204" pitchFamily="34" charset="0"/>
                <a:cs typeface="Calibri" panose="020F0502020204030204" pitchFamily="34" charset="0"/>
              </a:rPr>
              <a:t>Admin Dashboard</a:t>
            </a:r>
            <a:endParaRPr lang="en-IN" altLang="en-US" sz="2000" b="1">
              <a:latin typeface="Calibri" panose="020F0502020204030204" pitchFamily="34" charset="0"/>
              <a:cs typeface="Calibri" panose="020F0502020204030204" pitchFamily="34" charset="0"/>
            </a:endParaRPr>
          </a:p>
        </p:txBody>
      </p:sp>
      <p:pic>
        <p:nvPicPr>
          <p:cNvPr id="28" name="Picture 28" descr="admin home"/>
          <p:cNvPicPr>
            <a:picLocks noChangeAspect="1"/>
          </p:cNvPicPr>
          <p:nvPr>
            <p:ph idx="1"/>
          </p:nvPr>
        </p:nvPicPr>
        <p:blipFill>
          <a:blip r:embed="rId1"/>
          <a:stretch>
            <a:fillRect/>
          </a:stretch>
        </p:blipFill>
        <p:spPr>
          <a:xfrm>
            <a:off x="1016635" y="1016000"/>
            <a:ext cx="9770110" cy="516128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1038860"/>
          </a:xfrm>
        </p:spPr>
        <p:txBody>
          <a:bodyPr/>
          <a:p>
            <a:r>
              <a:rPr lang="en-IN" altLang="x-none" b="1" dirty="0">
                <a:solidFill>
                  <a:srgbClr val="FF0000"/>
                </a:solidFill>
                <a:sym typeface="+mn-ea"/>
              </a:rPr>
              <a:t>About Our Application</a:t>
            </a:r>
            <a:endParaRPr lang="en-US"/>
          </a:p>
        </p:txBody>
      </p:sp>
      <p:sp>
        <p:nvSpPr>
          <p:cNvPr id="3" name="Content Placeholder 2"/>
          <p:cNvSpPr>
            <a:spLocks noGrp="1"/>
          </p:cNvSpPr>
          <p:nvPr>
            <p:ph idx="1"/>
          </p:nvPr>
        </p:nvSpPr>
        <p:spPr>
          <a:xfrm>
            <a:off x="838200" y="1403985"/>
            <a:ext cx="10515600" cy="4773295"/>
          </a:xfrm>
        </p:spPr>
        <p:txBody>
          <a:bodyPr/>
          <a:p>
            <a:pPr algn="just"/>
            <a:r>
              <a:rPr lang="en-IN" altLang="x-none" dirty="0">
                <a:sym typeface="+mn-ea"/>
              </a:rPr>
              <a:t>In our new health app, everything you need is in one place. Easily find details, appointment schedules, patient records, lab reports, and articles—all at your fingertips!</a:t>
            </a:r>
            <a:endParaRPr lang="en-IN" altLang="x-none" dirty="0"/>
          </a:p>
          <a:p>
            <a:pPr algn="just"/>
            <a:r>
              <a:rPr lang="en-US" dirty="0">
                <a:solidFill>
                  <a:srgbClr val="000000"/>
                </a:solidFill>
                <a:effectLst/>
                <a:sym typeface="+mn-ea"/>
              </a:rPr>
              <a:t>There are </a:t>
            </a:r>
            <a:r>
              <a:rPr lang="en-IN" altLang="en-US" dirty="0">
                <a:solidFill>
                  <a:srgbClr val="000000"/>
                </a:solidFill>
                <a:effectLst/>
                <a:sym typeface="+mn-ea"/>
              </a:rPr>
              <a:t>Patient Managemenet,Administration Management, </a:t>
            </a:r>
            <a:r>
              <a:rPr lang="en-US" dirty="0">
                <a:solidFill>
                  <a:srgbClr val="000000"/>
                </a:solidFill>
                <a:effectLst/>
                <a:sym typeface="+mn-ea"/>
              </a:rPr>
              <a:t>Doctor Management, Medical History </a:t>
            </a:r>
            <a:r>
              <a:rPr lang="en-IN" altLang="en-US" dirty="0">
                <a:solidFill>
                  <a:srgbClr val="000000"/>
                </a:solidFill>
                <a:effectLst/>
                <a:sym typeface="+mn-ea"/>
              </a:rPr>
              <a:t>M</a:t>
            </a:r>
            <a:r>
              <a:rPr lang="en-US" dirty="0">
                <a:solidFill>
                  <a:srgbClr val="000000"/>
                </a:solidFill>
                <a:effectLst/>
                <a:sym typeface="+mn-ea"/>
              </a:rPr>
              <a:t>anagement and etc. </a:t>
            </a:r>
            <a:endParaRPr lang="en-US" b="0" i="0" dirty="0">
              <a:solidFill>
                <a:srgbClr val="000000"/>
              </a:solidFill>
              <a:effectLst/>
            </a:endParaRPr>
          </a:p>
          <a:p>
            <a:pPr algn="just"/>
            <a:r>
              <a:rPr lang="en-IN" altLang="en-US" dirty="0">
                <a:solidFill>
                  <a:srgbClr val="000000"/>
                </a:solidFill>
                <a:effectLst/>
                <a:sym typeface="+mn-ea"/>
              </a:rPr>
              <a:t>Our</a:t>
            </a:r>
            <a:r>
              <a:rPr lang="en-US" dirty="0">
                <a:solidFill>
                  <a:srgbClr val="000000"/>
                </a:solidFill>
                <a:effectLst/>
                <a:sym typeface="+mn-ea"/>
              </a:rPr>
              <a:t> project describes “Design and Development of an Android Application for Personal Health Management System” is an enhanced instant usable application tool which user can use through the help of android base mobile devices. </a:t>
            </a:r>
            <a:endParaRPr lang="en-US" b="0" i="0" dirty="0">
              <a:solidFill>
                <a:srgbClr val="000000"/>
              </a:solidFill>
              <a:effectLst/>
            </a:endParaRPr>
          </a:p>
          <a:p>
            <a:pPr algn="just"/>
            <a:r>
              <a:rPr lang="en-US" dirty="0">
                <a:solidFill>
                  <a:srgbClr val="000000"/>
                </a:solidFill>
                <a:effectLst/>
                <a:sym typeface="+mn-ea"/>
              </a:rPr>
              <a:t>By using this application every user can use it. It will be very easy to maintain family and personal healthcare and anyone.</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a:xfrm>
            <a:off x="838200" y="365125"/>
            <a:ext cx="10515600" cy="879475"/>
          </a:xfrm>
        </p:spPr>
        <p:txBody>
          <a:bodyPr vert="horz" wrap="square" lIns="91440" tIns="45720" rIns="91440" bIns="45720" anchor="ctr" anchorCtr="0"/>
          <a:lstStyle/>
          <a:p>
            <a:pPr eaLnBrk="1" hangingPunct="1"/>
            <a:r>
              <a:rPr lang="en-IN" altLang="x-none" b="1" dirty="0">
                <a:solidFill>
                  <a:srgbClr val="FF0000"/>
                </a:solidFill>
              </a:rPr>
              <a:t>Conclusion</a:t>
            </a:r>
            <a:endParaRPr lang="en-IN" altLang="x-none" b="1" dirty="0">
              <a:solidFill>
                <a:srgbClr val="FF0000"/>
              </a:solidFill>
            </a:endParaRPr>
          </a:p>
        </p:txBody>
      </p:sp>
      <p:sp>
        <p:nvSpPr>
          <p:cNvPr id="22531" name="Content Placeholder 2"/>
          <p:cNvSpPr>
            <a:spLocks noGrp="1"/>
          </p:cNvSpPr>
          <p:nvPr>
            <p:ph idx="1"/>
          </p:nvPr>
        </p:nvSpPr>
        <p:spPr>
          <a:xfrm>
            <a:off x="847725" y="1244600"/>
            <a:ext cx="10515600" cy="4932363"/>
          </a:xfrm>
        </p:spPr>
        <p:txBody>
          <a:bodyPr vert="horz" wrap="square" lIns="91440" tIns="45720" rIns="91440" bIns="45720" anchor="t" anchorCtr="0"/>
          <a:lstStyle/>
          <a:p>
            <a:pPr algn="just" eaLnBrk="1" hangingPunct="1"/>
            <a:r>
              <a:rPr lang="en-IN" altLang="x-none" sz="2400" dirty="0">
                <a:sym typeface="+mn-ea"/>
              </a:rPr>
              <a:t>In conclusion, the healthcare system management solution developed using Java and PHP with three distinct modules—doctor, patient, and admin—offers a streamlined approach to enhancing healthcare delivery. </a:t>
            </a:r>
            <a:endParaRPr lang="en-IN" altLang="x-none" sz="2400" dirty="0">
              <a:sym typeface="+mn-ea"/>
            </a:endParaRPr>
          </a:p>
          <a:p>
            <a:pPr algn="just" eaLnBrk="1" hangingPunct="1"/>
            <a:r>
              <a:rPr lang="en-IN" altLang="x-none" sz="2400" dirty="0">
                <a:sym typeface="+mn-ea"/>
              </a:rPr>
              <a:t>The inclusion of Android application development and Visual Studio in the development environment enriches the patient module of the healthcare system management solution.</a:t>
            </a:r>
            <a:endParaRPr lang="en-IN" altLang="x-none" sz="2400" dirty="0">
              <a:sym typeface="+mn-ea"/>
            </a:endParaRPr>
          </a:p>
          <a:p>
            <a:pPr algn="just" eaLnBrk="1" hangingPunct="1"/>
            <a:r>
              <a:rPr lang="en-IN" altLang="x-none" sz="2400" dirty="0">
                <a:sym typeface="+mn-ea"/>
              </a:rPr>
              <a:t>we have created a scalable and adaptable solution capable of meeting the evolving needs of healthcare organizations, ultimately contributing to improved patient care, streamlined operations, and enhanced overall healthcare delivery.</a:t>
            </a:r>
            <a:endParaRPr lang="en-IN" altLang="x-none" sz="2400" dirty="0">
              <a:sym typeface="+mn-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838200" y="365125"/>
            <a:ext cx="10515600" cy="841375"/>
          </a:xfrm>
        </p:spPr>
        <p:txBody>
          <a:bodyPr vert="horz" wrap="square" lIns="91440" tIns="45720" rIns="91440" bIns="45720" anchor="ctr" anchorCtr="0"/>
          <a:lstStyle/>
          <a:p>
            <a:pPr eaLnBrk="1" hangingPunct="1"/>
            <a:r>
              <a:rPr lang="en-IN" altLang="x-none" b="1" dirty="0">
                <a:solidFill>
                  <a:srgbClr val="FF0000"/>
                </a:solidFill>
              </a:rPr>
              <a:t>Future Scope</a:t>
            </a:r>
            <a:endParaRPr lang="en-IN" altLang="x-none" b="1" dirty="0">
              <a:solidFill>
                <a:srgbClr val="FF0000"/>
              </a:solidFill>
            </a:endParaRPr>
          </a:p>
        </p:txBody>
      </p:sp>
      <p:sp>
        <p:nvSpPr>
          <p:cNvPr id="23555" name="Content Placeholder 2"/>
          <p:cNvSpPr>
            <a:spLocks noGrp="1"/>
          </p:cNvSpPr>
          <p:nvPr>
            <p:ph idx="1"/>
          </p:nvPr>
        </p:nvSpPr>
        <p:spPr>
          <a:xfrm>
            <a:off x="838200" y="1308100"/>
            <a:ext cx="10515600" cy="4868863"/>
          </a:xfrm>
        </p:spPr>
        <p:txBody>
          <a:bodyPr vert="horz" wrap="square" lIns="91440" tIns="45720" rIns="91440" bIns="45720" anchor="t" anchorCtr="0"/>
          <a:lstStyle/>
          <a:p>
            <a:pPr algn="just" eaLnBrk="1" hangingPunct="1"/>
            <a:r>
              <a:rPr lang="en-IN" altLang="x-none" sz="2400" dirty="0">
                <a:sym typeface="+mn-ea"/>
              </a:rPr>
              <a:t>As part of the future scope for the healthcare management system, there is a strong emphasis on enhancing user experience by incorporating more user-friendly components. This initiative aims to make the system more intuitive, easy to navigate, and comprehensible for all users, including patients, doctors, and administrators.</a:t>
            </a:r>
            <a:endParaRPr lang="en-IN" altLang="x-none" sz="2400" dirty="0">
              <a:sym typeface="+mn-ea"/>
            </a:endParaRPr>
          </a:p>
          <a:p>
            <a:pPr algn="just" eaLnBrk="1" hangingPunct="1"/>
            <a:endParaRPr lang="en-IN" altLang="x-none" sz="2400" dirty="0">
              <a:sym typeface="+mn-ea"/>
            </a:endParaRPr>
          </a:p>
          <a:p>
            <a:pPr algn="just" eaLnBrk="1" hangingPunct="1"/>
            <a:r>
              <a:rPr lang="en-IN" altLang="x-none" sz="2400" dirty="0">
                <a:sym typeface="+mn-ea"/>
              </a:rPr>
              <a:t>Looking ahead, the healthcare management system developed with Java, PHP, Android application, and Visual Studio lays a solid foundation for future enhancements and expansions. The project's future scope includes the development of iOS applications alongside Android applications, broadening the reach and accessibility of the system across multiple mobile platforms.</a:t>
            </a:r>
            <a:endParaRPr lang="en-IN" altLang="x-none" sz="2400" dirty="0">
              <a:sym typeface="+mn-e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838200" y="1457325"/>
            <a:ext cx="10515600" cy="1325563"/>
          </a:xfrm>
        </p:spPr>
        <p:txBody>
          <a:bodyPr vert="horz" wrap="square" lIns="91440" tIns="45720" rIns="91440" bIns="45720" anchor="ctr" anchorCtr="0"/>
          <a:lstStyle/>
          <a:p>
            <a:pPr eaLnBrk="1" hangingPunct="1"/>
            <a:r>
              <a:rPr lang="en-IN" altLang="x-none" b="1" dirty="0">
                <a:solidFill>
                  <a:srgbClr val="FF0000"/>
                </a:solidFill>
              </a:rPr>
              <a:t>Thank you...</a:t>
            </a:r>
            <a:endParaRPr lang="en-IN" altLang="x-none" b="1" dirty="0">
              <a:solidFill>
                <a:srgbClr val="FF0000"/>
              </a:solidFill>
            </a:endParaRPr>
          </a:p>
        </p:txBody>
      </p:sp>
      <p:sp>
        <p:nvSpPr>
          <p:cNvPr id="24579" name="Content Placeholder 2"/>
          <p:cNvSpPr>
            <a:spLocks noGrp="1"/>
          </p:cNvSpPr>
          <p:nvPr>
            <p:ph idx="1"/>
          </p:nvPr>
        </p:nvSpPr>
        <p:spPr>
          <a:xfrm>
            <a:off x="838200" y="2995295"/>
            <a:ext cx="6863715" cy="2699385"/>
          </a:xfrm>
        </p:spPr>
        <p:txBody>
          <a:bodyPr vert="horz" wrap="square" lIns="91440" tIns="45720" rIns="91440" bIns="45720" anchor="t" anchorCtr="0"/>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IN" b="1" noProof="0" dirty="0">
                <a:effectLst>
                  <a:outerShdw blurRad="38100" dist="19050" dir="2700000" algn="tl" rotWithShape="0">
                    <a:schemeClr val="dk1">
                      <a:alpha val="40000"/>
                    </a:schemeClr>
                  </a:outerShdw>
                </a:effectLst>
                <a:uLnTx/>
                <a:uFillTx/>
                <a:latin typeface="Calibri" panose="020F0502020204030204" pitchFamily="34" charset="0"/>
                <a:cs typeface="Calibri" panose="020F0502020204030204" pitchFamily="34" charset="0"/>
                <a:sym typeface="+mn-ea"/>
              </a:rPr>
              <a:t>1. GONGATI SANDEEP REDDY </a:t>
            </a:r>
            <a:r>
              <a:rPr lang="en-IN" b="1" noProof="0" dirty="0">
                <a:ln>
                  <a:noFill/>
                </a:ln>
                <a:effectLst/>
                <a:uLnTx/>
                <a:uFillTx/>
                <a:latin typeface="Calibri" panose="020F0502020204030204" pitchFamily="34" charset="0"/>
                <a:cs typeface="Calibri" panose="020F0502020204030204" pitchFamily="34" charset="0"/>
                <a:sym typeface="+mn-ea"/>
              </a:rPr>
              <a:t> 20N31A6722</a:t>
            </a:r>
            <a:endParaRPr kumimoji="0" lang="en-IN" b="1" i="0" u="none" strike="noStrike" kern="1200" cap="none" spc="0" normalizeH="0" baseline="0" noProof="0" dirty="0">
              <a:ln>
                <a:noFill/>
              </a:ln>
              <a:solidFill>
                <a:schemeClr val="tx1"/>
              </a:solidFill>
              <a:effectLst/>
              <a:uLnTx/>
              <a:uFillTx/>
              <a:latin typeface="Calibri" panose="020F0502020204030204" pitchFamily="34" charset="0"/>
              <a:ea typeface="+mn-ea"/>
              <a:cs typeface="Calibri" panose="020F0502020204030204" pitchFamily="34" charset="0"/>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IN" b="1" spc="-10" dirty="0">
                <a:latin typeface="Calibri" panose="020F0502020204030204" pitchFamily="34" charset="0"/>
                <a:cs typeface="Calibri" panose="020F0502020204030204" pitchFamily="34" charset="0"/>
                <a:sym typeface="+mn-ea"/>
              </a:rPr>
              <a:t>2. CH VARSHA REDDY  20N31A6710</a:t>
            </a:r>
            <a:endParaRPr lang="en-IN" b="1" spc="-10" dirty="0">
              <a:latin typeface="Calibri" panose="020F0502020204030204" pitchFamily="34" charset="0"/>
              <a:cs typeface="Calibri" panose="020F0502020204030204" pitchFamily="34" charset="0"/>
              <a:sym typeface="+mn-ea"/>
            </a:endParaRP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IN" b="1" spc="-10" dirty="0">
                <a:latin typeface="Calibri" panose="020F0502020204030204" pitchFamily="34" charset="0"/>
                <a:cs typeface="Calibri" panose="020F0502020204030204" pitchFamily="34" charset="0"/>
                <a:sym typeface="+mn-ea"/>
              </a:rPr>
              <a:t>3.  P AKHILA  21N35A6702</a:t>
            </a:r>
            <a:endParaRPr lang="en-IN" altLang="x-none" dirty="0">
              <a:latin typeface="Calibri" panose="020F0502020204030204" pitchFamily="34" charset="0"/>
              <a:cs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82600"/>
            <a:ext cx="10515600" cy="598488"/>
          </a:xfrm>
        </p:spPr>
        <p:txBody>
          <a:bodyPr vert="horz" wrap="square" lIns="91440" tIns="45720" rIns="91440" bIns="45720" numCol="1" rtlCol="0" anchor="ctr" anchorCtr="0" compatLnSpc="1">
            <a:normAutofit fontScale="90000"/>
          </a:body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IN" sz="4400" b="1" i="0" u="none" strike="noStrike" kern="1200" cap="none" spc="0" normalizeH="0" baseline="0" noProof="0" dirty="0">
                <a:ln>
                  <a:noFill/>
                </a:ln>
                <a:solidFill>
                  <a:srgbClr val="FF0000"/>
                </a:solidFill>
                <a:effectLst/>
                <a:uLnTx/>
                <a:uFillTx/>
                <a:latin typeface="+mj-lt"/>
                <a:ea typeface="+mj-ea"/>
                <a:cs typeface="+mj-cs"/>
              </a:rPr>
              <a:t>Abstract</a:t>
            </a:r>
            <a:endParaRPr kumimoji="0" lang="en-IN" sz="4400" b="1" i="0" u="none" strike="noStrike" kern="1200" cap="none" spc="0" normalizeH="0" baseline="0" noProof="0" dirty="0">
              <a:ln>
                <a:noFill/>
              </a:ln>
              <a:solidFill>
                <a:srgbClr val="FF0000"/>
              </a:solidFill>
              <a:effectLst/>
              <a:uLnTx/>
              <a:uFillTx/>
              <a:latin typeface="+mj-lt"/>
              <a:ea typeface="+mj-ea"/>
              <a:cs typeface="+mj-cs"/>
            </a:endParaRPr>
          </a:p>
        </p:txBody>
      </p:sp>
      <p:sp>
        <p:nvSpPr>
          <p:cNvPr id="5123" name="Content Placeholder 2"/>
          <p:cNvSpPr>
            <a:spLocks noGrp="1"/>
          </p:cNvSpPr>
          <p:nvPr>
            <p:ph idx="1"/>
          </p:nvPr>
        </p:nvSpPr>
        <p:spPr>
          <a:xfrm>
            <a:off x="838200" y="1092200"/>
            <a:ext cx="10515600" cy="5084763"/>
          </a:xfrm>
        </p:spPr>
        <p:txBody>
          <a:bodyPr vert="horz" wrap="square" lIns="91440" tIns="45720" rIns="91440" bIns="45720" anchor="t" anchorCtr="0"/>
          <a:lstStyle/>
          <a:p>
            <a:pPr algn="just" eaLnBrk="1" hangingPunct="1"/>
            <a:r>
              <a:rPr lang="en-IN" altLang="x-none" sz="2400" dirty="0"/>
              <a:t>A good mobile application on Health Care is user-friendly to save the information of family members of current health condition. </a:t>
            </a:r>
            <a:endParaRPr lang="en-IN" altLang="x-none" sz="2400" dirty="0"/>
          </a:p>
          <a:p>
            <a:pPr algn="just" eaLnBrk="1" hangingPunct="1"/>
            <a:r>
              <a:rPr lang="en-IN" altLang="x-none" sz="2400" dirty="0"/>
              <a:t>An “Android Apps for Health Care System” is based on the concept of the development of a mobile application for health management. By using this application, it will be very easy to maintain healthcare system.</a:t>
            </a:r>
            <a:endParaRPr lang="en-IN" altLang="x-none" sz="2400" dirty="0"/>
          </a:p>
          <a:p>
            <a:pPr algn="just" eaLnBrk="1" hangingPunct="1"/>
            <a:r>
              <a:rPr lang="en-IN" altLang="x-none" sz="2400" dirty="0"/>
              <a:t>This multifaceted approach aims to elevate the standard of healthcare delivery by providing users with a centralized hub for medical information, consultations, and health management.</a:t>
            </a:r>
            <a:endParaRPr lang="en-IN" altLang="x-none" sz="2400" dirty="0"/>
          </a:p>
          <a:p>
            <a:pPr algn="just" eaLnBrk="1" hangingPunct="1"/>
            <a:r>
              <a:rPr lang="en-IN" altLang="x-none" sz="2400" dirty="0"/>
              <a:t>The application serves as a comprehensive platform, fostering efficient communication and collaboration among patients, doctors, and laboratories.</a:t>
            </a:r>
            <a:endParaRPr lang="en-IN" altLang="x-none" sz="2400" dirty="0"/>
          </a:p>
          <a:p>
            <a:pPr algn="just" eaLnBrk="1" hangingPunct="1"/>
            <a:r>
              <a:rPr lang="en-IN" altLang="x-none" sz="2400" dirty="0"/>
              <a:t>The implementation of this Health Care System aims to improve healthcare accessibility, reduce administrative burdens, and enhance overall patient outcomes through the integration of mobile technology.</a:t>
            </a:r>
            <a:endParaRPr lang="en-IN" altLang="x-none" sz="2400" dirty="0"/>
          </a:p>
          <a:p>
            <a:pPr algn="just" eaLnBrk="1" hangingPunct="1"/>
            <a:endParaRPr lang="en-IN" altLang="x-none" sz="2400" dirty="0"/>
          </a:p>
          <a:p>
            <a:pPr eaLnBrk="1" hangingPunct="1"/>
            <a:endParaRPr lang="en-IN" altLang="x-none" sz="2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57200"/>
            <a:ext cx="10515600" cy="649288"/>
          </a:xfrm>
        </p:spPr>
        <p:txBody>
          <a:bodyPr vert="horz" wrap="square" lIns="91440" tIns="45720" rIns="91440" bIns="45720" numCol="1" rtlCol="0" anchor="ctr" anchorCtr="0" compatLnSpc="1">
            <a:normAutofit fontScale="90000"/>
          </a:bodyPr>
          <a:lstStyle/>
          <a:p>
            <a:pPr marL="0" marR="0" lvl="0" indent="0" algn="l" defTabSz="914400" rtl="0" eaLnBrk="1" fontAlgn="auto" latinLnBrk="0" hangingPunct="1">
              <a:lnSpc>
                <a:spcPct val="90000"/>
              </a:lnSpc>
              <a:spcBef>
                <a:spcPct val="0"/>
              </a:spcBef>
              <a:spcAft>
                <a:spcPts val="0"/>
              </a:spcAft>
              <a:buClrTx/>
              <a:buSzTx/>
              <a:buFontTx/>
              <a:buNone/>
              <a:defRPr/>
            </a:pPr>
            <a:r>
              <a:rPr kumimoji="0" lang="en-IN" sz="4400" b="1" i="0" u="none" strike="noStrike" kern="1200" cap="none" spc="0" normalizeH="0" baseline="0" noProof="0" dirty="0">
                <a:ln>
                  <a:noFill/>
                </a:ln>
                <a:solidFill>
                  <a:srgbClr val="FF0000"/>
                </a:solidFill>
                <a:effectLst/>
                <a:uLnTx/>
                <a:uFillTx/>
                <a:latin typeface="+mj-lt"/>
                <a:ea typeface="+mj-ea"/>
                <a:cs typeface="+mj-cs"/>
              </a:rPr>
              <a:t>Introduction</a:t>
            </a:r>
            <a:endParaRPr kumimoji="0" lang="en-IN" sz="4400" b="1" i="0" u="none" strike="noStrike" kern="1200" cap="none" spc="0" normalizeH="0" baseline="0" noProof="0" dirty="0">
              <a:ln>
                <a:noFill/>
              </a:ln>
              <a:solidFill>
                <a:srgbClr val="FF0000"/>
              </a:solidFill>
              <a:effectLst/>
              <a:uLnTx/>
              <a:uFillTx/>
              <a:latin typeface="+mj-lt"/>
              <a:ea typeface="+mj-ea"/>
              <a:cs typeface="+mj-cs"/>
            </a:endParaRPr>
          </a:p>
        </p:txBody>
      </p:sp>
      <p:sp>
        <p:nvSpPr>
          <p:cNvPr id="6147" name="Content Placeholder 2"/>
          <p:cNvSpPr>
            <a:spLocks noGrp="1"/>
          </p:cNvSpPr>
          <p:nvPr>
            <p:ph idx="1"/>
          </p:nvPr>
        </p:nvSpPr>
        <p:spPr>
          <a:xfrm>
            <a:off x="838200" y="1106488"/>
            <a:ext cx="10515600" cy="5070475"/>
          </a:xfrm>
        </p:spPr>
        <p:txBody>
          <a:bodyPr vert="horz" wrap="square" lIns="91440" tIns="45720" rIns="91440" bIns="45720" anchor="t" anchorCtr="0"/>
          <a:lstStyle/>
          <a:p>
            <a:pPr algn="just"/>
            <a:r>
              <a:rPr sz="2400" b="0" i="0">
                <a:solidFill>
                  <a:srgbClr val="000000"/>
                </a:solidFill>
                <a:effectLst/>
              </a:rPr>
              <a:t>Healthcare consistently has been an important thoughtful concern all the time for humankind. In the last decade, with the fast development in web and internet technologies, smart hospitals have developed manifest in our lives. </a:t>
            </a:r>
            <a:endParaRPr sz="2400" b="0" i="0">
              <a:solidFill>
                <a:srgbClr val="000000"/>
              </a:solidFill>
              <a:effectLst/>
            </a:endParaRPr>
          </a:p>
          <a:p>
            <a:pPr algn="just"/>
            <a:r>
              <a:rPr lang="en-US" sz="2400" b="0" i="0" dirty="0">
                <a:solidFill>
                  <a:srgbClr val="000000"/>
                </a:solidFill>
                <a:effectLst/>
              </a:rPr>
              <a:t>Advancement in the technology has changed the world so far</a:t>
            </a:r>
            <a:r>
              <a:rPr lang="en-IN" altLang="en-US" sz="2400" b="0" i="0" dirty="0">
                <a:solidFill>
                  <a:srgbClr val="000000"/>
                </a:solidFill>
                <a:effectLst/>
              </a:rPr>
              <a:t> </a:t>
            </a:r>
            <a:r>
              <a:rPr lang="en-US" sz="2400" b="0" i="0" dirty="0">
                <a:solidFill>
                  <a:srgbClr val="000000"/>
                </a:solidFill>
                <a:effectLst/>
              </a:rPr>
              <a:t>along with development of smart phones and other handheld</a:t>
            </a:r>
            <a:r>
              <a:rPr lang="en-IN" altLang="en-US" sz="2400" b="0" i="0" dirty="0">
                <a:solidFill>
                  <a:srgbClr val="000000"/>
                </a:solidFill>
                <a:effectLst/>
              </a:rPr>
              <a:t> </a:t>
            </a:r>
            <a:r>
              <a:rPr lang="en-US" sz="2400" b="0" i="0" dirty="0">
                <a:solidFill>
                  <a:srgbClr val="000000"/>
                </a:solidFill>
                <a:effectLst/>
              </a:rPr>
              <a:t>gadgets. Good health is the basic necessity of good life. </a:t>
            </a:r>
            <a:endParaRPr lang="en-US" sz="2400" b="0" i="0" dirty="0">
              <a:solidFill>
                <a:srgbClr val="000000"/>
              </a:solidFill>
              <a:effectLst/>
            </a:endParaRPr>
          </a:p>
          <a:p>
            <a:pPr algn="just"/>
            <a:r>
              <a:rPr lang="en-US" sz="2400" b="0" i="0">
                <a:solidFill>
                  <a:srgbClr val="000000"/>
                </a:solidFill>
                <a:effectLst/>
              </a:rPr>
              <a:t>This Android application aims to simplify and enhance various aspects of healthcare, making it more accessible, efficient, and personalized. </a:t>
            </a:r>
            <a:endParaRPr lang="en-US" sz="2400" b="0" i="0">
              <a:solidFill>
                <a:srgbClr val="000000"/>
              </a:solidFill>
              <a:effectLst/>
            </a:endParaRPr>
          </a:p>
          <a:p>
            <a:pPr algn="just"/>
            <a:r>
              <a:rPr lang="en-US" sz="2400" b="0" i="0" dirty="0">
                <a:solidFill>
                  <a:srgbClr val="000000"/>
                </a:solidFill>
                <a:effectLst/>
              </a:rPr>
              <a:t> By leveraging the capabilities of smartphones, we intend to bring healthcare at your fingertips, offering a seamless and user-friendly experience for both patients and healthcare providers.</a:t>
            </a:r>
            <a:endParaRPr lang="en-US" sz="2400" b="0" i="0" dirty="0">
              <a:solidFill>
                <a:srgbClr val="000000"/>
              </a:solidFill>
              <a:effectLst/>
            </a:endParaRPr>
          </a:p>
          <a:p>
            <a:pPr algn="just"/>
            <a:r>
              <a:rPr lang="en-US" sz="2400" b="0" i="0" dirty="0">
                <a:solidFill>
                  <a:srgbClr val="000000"/>
                </a:solidFill>
                <a:effectLst/>
              </a:rPr>
              <a:t> Our Android application is designed to make health management easy and accessible for everyone. </a:t>
            </a:r>
            <a:endParaRPr lang="en-US" sz="2400" b="0" i="0" dirty="0">
              <a:solidFill>
                <a:srgbClr val="000000"/>
              </a:solidFill>
              <a:effectLst/>
            </a:endParaRPr>
          </a:p>
          <a:p>
            <a:pPr algn="just"/>
            <a:endParaRPr lang="en-US" sz="2400" b="0" i="0" dirty="0">
              <a:solidFill>
                <a:srgbClr val="000000"/>
              </a:solidFill>
              <a:effectLst/>
            </a:endParaRPr>
          </a:p>
          <a:p>
            <a:pPr eaLnBrk="1" hangingPunct="1"/>
            <a:endParaRPr lang="en-IN" altLang="x-none"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a:xfrm>
            <a:off x="838200" y="365125"/>
            <a:ext cx="10515600" cy="752475"/>
          </a:xfrm>
        </p:spPr>
        <p:txBody>
          <a:bodyPr vert="horz" wrap="square" lIns="91440" tIns="45720" rIns="91440" bIns="45720" anchor="ctr" anchorCtr="0"/>
          <a:lstStyle/>
          <a:p>
            <a:pPr eaLnBrk="1" hangingPunct="1"/>
            <a:r>
              <a:rPr lang="en-IN" altLang="x-none" b="1" dirty="0">
                <a:solidFill>
                  <a:srgbClr val="FF0000"/>
                </a:solidFill>
              </a:rPr>
              <a:t>Existing System</a:t>
            </a:r>
            <a:endParaRPr lang="en-IN" altLang="x-none" b="1" dirty="0">
              <a:solidFill>
                <a:srgbClr val="FF0000"/>
              </a:solidFill>
            </a:endParaRPr>
          </a:p>
        </p:txBody>
      </p:sp>
      <p:sp>
        <p:nvSpPr>
          <p:cNvPr id="7171" name="Content Placeholder 2"/>
          <p:cNvSpPr>
            <a:spLocks noGrp="1"/>
          </p:cNvSpPr>
          <p:nvPr>
            <p:ph idx="1"/>
          </p:nvPr>
        </p:nvSpPr>
        <p:spPr>
          <a:xfrm>
            <a:off x="838200" y="1092200"/>
            <a:ext cx="10515600" cy="5084763"/>
          </a:xfrm>
        </p:spPr>
        <p:txBody>
          <a:bodyPr vert="horz" wrap="square" lIns="91440" tIns="45720" rIns="91440" bIns="45720" anchor="t" anchorCtr="0"/>
          <a:lstStyle/>
          <a:p>
            <a:pPr algn="just" eaLnBrk="1" hangingPunct="1"/>
            <a:r>
              <a:rPr lang="en-IN" altLang="x-none" sz="2400" dirty="0"/>
              <a:t>Healthcare providers relied on manual appointment scheduling systems, typically involving paper-based calendars or appointment books. Patients would often need to visit the healthcare facility in person or call to schedule appointments.</a:t>
            </a:r>
            <a:endParaRPr lang="en-IN" altLang="x-none" sz="2400" dirty="0"/>
          </a:p>
          <a:p>
            <a:pPr algn="just" eaLnBrk="1" hangingPunct="1"/>
            <a:r>
              <a:rPr lang="en-IN" altLang="x-none" sz="2400" dirty="0"/>
              <a:t>Emergency services were typically accessed through landline phones. In emergency situations, individuals had to call emergency services, and location information was communicated verbally.</a:t>
            </a:r>
            <a:endParaRPr lang="en-IN" altLang="x-none" sz="2400" dirty="0"/>
          </a:p>
          <a:p>
            <a:pPr algn="just" eaLnBrk="1" hangingPunct="1"/>
            <a:r>
              <a:rPr lang="en-IN" altLang="x-none" sz="2400" dirty="0"/>
              <a:t>We had to go to the hospital to pick up our laboratory and scanning reports. Then, we talked to the doctor about what was in the reports.</a:t>
            </a:r>
            <a:endParaRPr lang="en-IN" altLang="x-none" sz="2400" dirty="0"/>
          </a:p>
          <a:p>
            <a:pPr algn="just" eaLnBrk="1" hangingPunct="1"/>
            <a:r>
              <a:rPr lang="en-IN" altLang="x-none" sz="2400" dirty="0"/>
              <a:t>Consultations between healthcare providers and patients primarily occurred face-to-face. Remote consultations were limited, and patients had to be physically present for routine check-ups, follow-ups, or discussions about their health.</a:t>
            </a:r>
            <a:endParaRPr lang="en-IN" altLang="x-none" sz="2400" dirty="0"/>
          </a:p>
          <a:p>
            <a:pPr algn="just" eaLnBrk="1" hangingPunct="1"/>
            <a:r>
              <a:rPr lang="en-US" sz="2400" dirty="0">
                <a:sym typeface="+mn-ea"/>
              </a:rPr>
              <a:t>Many applications are available to provide information about the locations of the doctors and the hospitals. However, users find difficult as the information must have been updated long before. </a:t>
            </a:r>
            <a:endParaRPr lang="en-US" sz="2400" dirty="0"/>
          </a:p>
          <a:p>
            <a:pPr algn="just" eaLnBrk="1" hangingPunct="1"/>
            <a:endParaRPr lang="en-IN" altLang="x-none"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a:xfrm>
            <a:off x="838200" y="365125"/>
            <a:ext cx="10515600" cy="777875"/>
          </a:xfrm>
        </p:spPr>
        <p:txBody>
          <a:bodyPr vert="horz" wrap="square" lIns="91440" tIns="45720" rIns="91440" bIns="45720" anchor="ctr" anchorCtr="0"/>
          <a:lstStyle/>
          <a:p>
            <a:pPr eaLnBrk="1" hangingPunct="1"/>
            <a:r>
              <a:rPr lang="en-IN" altLang="x-none" b="1" dirty="0">
                <a:solidFill>
                  <a:srgbClr val="FF0000"/>
                </a:solidFill>
              </a:rPr>
              <a:t>Proposed System</a:t>
            </a:r>
            <a:endParaRPr lang="en-IN" altLang="x-none" b="1" dirty="0">
              <a:solidFill>
                <a:srgbClr val="FF0000"/>
              </a:solidFill>
            </a:endParaRPr>
          </a:p>
        </p:txBody>
      </p:sp>
      <p:sp>
        <p:nvSpPr>
          <p:cNvPr id="8195" name="Content Placeholder 2"/>
          <p:cNvSpPr>
            <a:spLocks noGrp="1"/>
          </p:cNvSpPr>
          <p:nvPr>
            <p:ph idx="1"/>
          </p:nvPr>
        </p:nvSpPr>
        <p:spPr>
          <a:xfrm>
            <a:off x="838200" y="1143000"/>
            <a:ext cx="10515600" cy="5033963"/>
          </a:xfrm>
        </p:spPr>
        <p:txBody>
          <a:bodyPr vert="horz" wrap="square" lIns="91440" tIns="45720" rIns="91440" bIns="45720" anchor="t" anchorCtr="0"/>
          <a:lstStyle/>
          <a:p>
            <a:pPr algn="just" eaLnBrk="1" hangingPunct="1"/>
            <a:r>
              <a:rPr lang="en-IN" altLang="x-none" sz="2400" dirty="0"/>
              <a:t>In our new health app, everything you need is in one place. Easily find details, appointment schedules, patient records, lab reports, and articles—all at your fingertips.</a:t>
            </a:r>
            <a:endParaRPr lang="en-IN" altLang="x-none" sz="2400" dirty="0"/>
          </a:p>
          <a:p>
            <a:pPr algn="just" eaLnBrk="1" hangingPunct="1"/>
            <a:r>
              <a:rPr lang="en-IN" altLang="x-none" sz="2400" dirty="0"/>
              <a:t>Our project  includes registration of patients, storing their details into the system, and also computerized billing in the pharmacy, and labs. </a:t>
            </a:r>
            <a:endParaRPr lang="en-IN" altLang="x-none" sz="2400" dirty="0"/>
          </a:p>
          <a:p>
            <a:pPr algn="just" eaLnBrk="1" hangingPunct="1"/>
            <a:r>
              <a:rPr lang="en-IN" altLang="x-none" sz="2400" dirty="0"/>
              <a:t>We manage patient health records and store electronically in secure manner. This would aim to eliminate the reliance on paper records, allowing for easier access and updates.</a:t>
            </a:r>
            <a:endParaRPr lang="en-IN" altLang="x-none" sz="2400" dirty="0"/>
          </a:p>
          <a:p>
            <a:pPr algn="just" eaLnBrk="1" hangingPunct="1"/>
            <a:r>
              <a:rPr lang="en-IN" altLang="x-none" sz="2400" dirty="0"/>
              <a:t>A computer-based system to automate the scheduling of appointments. Patients could potentially schedule their appointments using a computer at the healthcare facility.</a:t>
            </a:r>
            <a:endParaRPr lang="en-IN" altLang="x-none" sz="2400" dirty="0"/>
          </a:p>
          <a:p>
            <a:pPr algn="just" eaLnBrk="1" hangingPunct="1"/>
            <a:r>
              <a:rPr lang="en-IN" altLang="x-none" sz="2400" dirty="0"/>
              <a:t>A proposal for more advanced data security measures to protect electronic health information.And Encrypted the information by authentication.</a:t>
            </a:r>
            <a:endParaRPr lang="en-IN" altLang="x-none" sz="2400" dirty="0"/>
          </a:p>
          <a:p>
            <a:pPr algn="just" eaLnBrk="1" hangingPunct="1"/>
            <a:endParaRPr lang="en-IN" altLang="x-none"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756920"/>
          </a:xfrm>
        </p:spPr>
        <p:txBody>
          <a:bodyPr/>
          <a:p>
            <a:r>
              <a:rPr lang="en-IN" altLang="x-none" b="1" dirty="0">
                <a:solidFill>
                  <a:srgbClr val="FF0000"/>
                </a:solidFill>
                <a:sym typeface="+mn-ea"/>
              </a:rPr>
              <a:t>Existing </a:t>
            </a:r>
            <a:r>
              <a:rPr lang="en-IN" altLang="x-none" b="1" dirty="0">
                <a:solidFill>
                  <a:srgbClr val="002060"/>
                </a:solidFill>
                <a:sym typeface="+mn-ea"/>
              </a:rPr>
              <a:t>vs </a:t>
            </a:r>
            <a:r>
              <a:rPr lang="en-IN" altLang="x-none" b="1" dirty="0">
                <a:solidFill>
                  <a:srgbClr val="FF0000"/>
                </a:solidFill>
                <a:sym typeface="+mn-ea"/>
              </a:rPr>
              <a:t>Proposed System</a:t>
            </a:r>
            <a:endParaRPr lang="en-US"/>
          </a:p>
        </p:txBody>
      </p:sp>
      <p:graphicFrame>
        <p:nvGraphicFramePr>
          <p:cNvPr id="6" name="Content Placeholder 5"/>
          <p:cNvGraphicFramePr/>
          <p:nvPr>
            <p:ph idx="1"/>
          </p:nvPr>
        </p:nvGraphicFramePr>
        <p:xfrm>
          <a:off x="838200" y="1285875"/>
          <a:ext cx="10515600" cy="4916170"/>
        </p:xfrm>
        <a:graphic>
          <a:graphicData uri="http://schemas.openxmlformats.org/drawingml/2006/table">
            <a:tbl>
              <a:tblPr firstRow="1" bandRow="1">
                <a:tableStyleId>{5C22544A-7EE6-4342-B048-85BDC9FD1C3A}</a:tableStyleId>
              </a:tblPr>
              <a:tblGrid>
                <a:gridCol w="746760"/>
                <a:gridCol w="4507865"/>
                <a:gridCol w="5260975"/>
              </a:tblGrid>
              <a:tr h="648335">
                <a:tc>
                  <a:txBody>
                    <a:bodyPr/>
                    <a:p>
                      <a:pPr algn="ctr">
                        <a:buNone/>
                      </a:pPr>
                      <a:r>
                        <a:rPr lang="en-IN" altLang="en-US" sz="2000">
                          <a:solidFill>
                            <a:schemeClr val="tx1"/>
                          </a:solidFill>
                        </a:rPr>
                        <a:t>S NO:</a:t>
                      </a:r>
                      <a:endParaRPr lang="en-IN" altLang="en-US" sz="2000">
                        <a:solidFill>
                          <a:schemeClr val="tx1"/>
                        </a:solidFill>
                      </a:endParaRPr>
                    </a:p>
                  </a:txBody>
                  <a:tcPr/>
                </a:tc>
                <a:tc>
                  <a:txBody>
                    <a:bodyPr/>
                    <a:p>
                      <a:pPr algn="ctr">
                        <a:buNone/>
                      </a:pPr>
                      <a:r>
                        <a:rPr lang="en-IN" altLang="en-US" sz="2400">
                          <a:solidFill>
                            <a:schemeClr val="tx1"/>
                          </a:solidFill>
                        </a:rPr>
                        <a:t>Existing System</a:t>
                      </a:r>
                      <a:endParaRPr lang="en-IN" altLang="en-US" sz="2400">
                        <a:solidFill>
                          <a:schemeClr val="tx1"/>
                        </a:solidFill>
                      </a:endParaRPr>
                    </a:p>
                  </a:txBody>
                  <a:tcPr/>
                </a:tc>
                <a:tc>
                  <a:txBody>
                    <a:bodyPr/>
                    <a:p>
                      <a:pPr algn="ctr">
                        <a:buNone/>
                      </a:pPr>
                      <a:r>
                        <a:rPr lang="en-IN" altLang="en-US" sz="2400">
                          <a:solidFill>
                            <a:schemeClr val="tx1"/>
                          </a:solidFill>
                        </a:rPr>
                        <a:t>Prosposed System</a:t>
                      </a:r>
                      <a:endParaRPr lang="en-IN" altLang="en-US" sz="2400">
                        <a:solidFill>
                          <a:schemeClr val="tx1"/>
                        </a:solidFill>
                      </a:endParaRPr>
                    </a:p>
                  </a:txBody>
                  <a:tcPr/>
                </a:tc>
              </a:tr>
              <a:tr h="1014730">
                <a:tc>
                  <a:txBody>
                    <a:bodyPr/>
                    <a:p>
                      <a:pPr algn="ctr">
                        <a:buNone/>
                      </a:pPr>
                      <a:r>
                        <a:rPr lang="en-IN" altLang="en-US" sz="2000" b="0"/>
                        <a:t>1.</a:t>
                      </a:r>
                      <a:endParaRPr lang="en-IN" altLang="en-US" sz="2000" b="0"/>
                    </a:p>
                  </a:txBody>
                  <a:tcPr/>
                </a:tc>
                <a:tc>
                  <a:txBody>
                    <a:bodyPr/>
                    <a:p>
                      <a:pPr algn="just">
                        <a:buNone/>
                      </a:pPr>
                      <a:r>
                        <a:rPr lang="en-US" b="0"/>
                        <a:t>Healthcare providers relied on manual appointment scheduling systems, typically involving     paper-based calendars or appointment books. Patients would often need to visit the healthcare facility in person or call to schedule appointments.</a:t>
                      </a:r>
                      <a:endParaRPr lang="en-US" b="0"/>
                    </a:p>
                  </a:txBody>
                  <a:tcPr/>
                </a:tc>
                <a:tc>
                  <a:txBody>
                    <a:bodyPr/>
                    <a:p>
                      <a:pPr algn="just">
                        <a:buNone/>
                      </a:pPr>
                      <a:r>
                        <a:rPr lang="en-US" b="0"/>
                        <a:t>A computer-based system to automate the scheduling of appointments. Patients could potentially schedule their appointments using a computer at the healthcare facility.</a:t>
                      </a:r>
                      <a:endParaRPr lang="en-US" b="0"/>
                    </a:p>
                  </a:txBody>
                  <a:tcPr/>
                </a:tc>
              </a:tr>
              <a:tr h="1014730">
                <a:tc>
                  <a:txBody>
                    <a:bodyPr/>
                    <a:p>
                      <a:pPr algn="ctr">
                        <a:buNone/>
                      </a:pPr>
                      <a:r>
                        <a:rPr lang="en-IN" altLang="en-US" b="0"/>
                        <a:t>2.</a:t>
                      </a:r>
                      <a:endParaRPr lang="en-IN" altLang="en-US" b="0"/>
                    </a:p>
                  </a:txBody>
                  <a:tcPr/>
                </a:tc>
                <a:tc>
                  <a:txBody>
                    <a:bodyPr/>
                    <a:p>
                      <a:pPr algn="just">
                        <a:buNone/>
                      </a:pPr>
                      <a:r>
                        <a:rPr lang="en-US" b="0"/>
                        <a:t>Emergency services were typically accessed through landline phones. In emergency situations, individuals had to call emergency services, and location information was communicated verbally.</a:t>
                      </a:r>
                      <a:endParaRPr lang="en-US" b="0"/>
                    </a:p>
                  </a:txBody>
                  <a:tcPr/>
                </a:tc>
                <a:tc>
                  <a:txBody>
                    <a:bodyPr/>
                    <a:p>
                      <a:pPr algn="just">
                        <a:buNone/>
                      </a:pPr>
                      <a:r>
                        <a:rPr lang="en-US" b="0"/>
                        <a:t>Proposal for secure digital communication for emergency services, potentially enhancing emergency response.</a:t>
                      </a:r>
                      <a:endParaRPr lang="en-US" b="0"/>
                    </a:p>
                  </a:txBody>
                  <a:tcPr/>
                </a:tc>
              </a:tr>
              <a:tr h="1014730">
                <a:tc>
                  <a:txBody>
                    <a:bodyPr/>
                    <a:p>
                      <a:pPr algn="ctr">
                        <a:buNone/>
                      </a:pPr>
                      <a:r>
                        <a:rPr lang="en-IN" altLang="en-US" b="0"/>
                        <a:t>3.</a:t>
                      </a:r>
                      <a:endParaRPr lang="en-IN" altLang="en-US" b="0"/>
                    </a:p>
                  </a:txBody>
                  <a:tcPr/>
                </a:tc>
                <a:tc>
                  <a:txBody>
                    <a:bodyPr/>
                    <a:p>
                      <a:pPr>
                        <a:buNone/>
                      </a:pPr>
                      <a:r>
                        <a:rPr lang="en-US"/>
                        <a:t>We had to go to the hospital to pick up     our laboratory and scanning reports. Then, we talked to the doctor about what was in the reports.</a:t>
                      </a:r>
                      <a:endParaRPr lang="en-US"/>
                    </a:p>
                  </a:txBody>
                  <a:tcPr/>
                </a:tc>
                <a:tc>
                  <a:txBody>
                    <a:bodyPr/>
                    <a:p>
                      <a:pPr>
                        <a:buNone/>
                      </a:pPr>
                      <a:r>
                        <a:rPr lang="en-US"/>
                        <a:t>In our new health application, everything you need is in one place. Easily find details, appointment schedules, patient records, lab reports, and articles—all at your fingertips.</a:t>
                      </a:r>
                      <a:endParaRPr lang="en-US"/>
                    </a:p>
                  </a:txBody>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4" name="Content Placeholder 3"/>
          <p:cNvGraphicFramePr/>
          <p:nvPr>
            <p:ph idx="1"/>
          </p:nvPr>
        </p:nvGraphicFramePr>
        <p:xfrm>
          <a:off x="838200" y="765175"/>
          <a:ext cx="10515600" cy="4008120"/>
        </p:xfrm>
        <a:graphic>
          <a:graphicData uri="http://schemas.openxmlformats.org/drawingml/2006/table">
            <a:tbl>
              <a:tblPr firstRow="1" bandRow="1">
                <a:tableStyleId>{5C22544A-7EE6-4342-B048-85BDC9FD1C3A}</a:tableStyleId>
              </a:tblPr>
              <a:tblGrid>
                <a:gridCol w="718185"/>
                <a:gridCol w="4613910"/>
                <a:gridCol w="5183505"/>
              </a:tblGrid>
              <a:tr h="582295">
                <a:tc>
                  <a:txBody>
                    <a:bodyPr/>
                    <a:p>
                      <a:pPr algn="ctr">
                        <a:buNone/>
                      </a:pPr>
                      <a:r>
                        <a:rPr lang="en-IN" altLang="en-US" sz="2000">
                          <a:solidFill>
                            <a:schemeClr val="tx1"/>
                          </a:solidFill>
                        </a:rPr>
                        <a:t>S NO:</a:t>
                      </a:r>
                      <a:endParaRPr lang="en-IN" altLang="en-US" sz="2000">
                        <a:solidFill>
                          <a:schemeClr val="tx1"/>
                        </a:solidFill>
                      </a:endParaRPr>
                    </a:p>
                  </a:txBody>
                  <a:tcPr/>
                </a:tc>
                <a:tc>
                  <a:txBody>
                    <a:bodyPr/>
                    <a:p>
                      <a:pPr algn="ctr">
                        <a:buNone/>
                      </a:pPr>
                      <a:r>
                        <a:rPr lang="en-IN" altLang="en-US" sz="2400">
                          <a:solidFill>
                            <a:schemeClr val="tx1"/>
                          </a:solidFill>
                        </a:rPr>
                        <a:t>Existing System</a:t>
                      </a:r>
                      <a:endParaRPr lang="en-IN" altLang="en-US" sz="2400">
                        <a:solidFill>
                          <a:schemeClr val="tx1"/>
                        </a:solidFill>
                      </a:endParaRPr>
                    </a:p>
                  </a:txBody>
                  <a:tcPr/>
                </a:tc>
                <a:tc>
                  <a:txBody>
                    <a:bodyPr/>
                    <a:p>
                      <a:pPr algn="ctr">
                        <a:buNone/>
                      </a:pPr>
                      <a:r>
                        <a:rPr lang="en-IN" altLang="en-US" sz="2400">
                          <a:solidFill>
                            <a:schemeClr val="tx1"/>
                          </a:solidFill>
                        </a:rPr>
                        <a:t>Prosposed System</a:t>
                      </a:r>
                      <a:endParaRPr lang="en-IN" altLang="en-US" sz="2400">
                        <a:solidFill>
                          <a:schemeClr val="tx1"/>
                        </a:solidFill>
                      </a:endParaRPr>
                    </a:p>
                  </a:txBody>
                  <a:tcPr/>
                </a:tc>
              </a:tr>
              <a:tr h="381000">
                <a:tc>
                  <a:txBody>
                    <a:bodyPr/>
                    <a:p>
                      <a:pPr algn="ctr">
                        <a:buNone/>
                      </a:pPr>
                      <a:r>
                        <a:rPr lang="en-IN" altLang="en-US"/>
                        <a:t>4.</a:t>
                      </a:r>
                      <a:endParaRPr lang="en-IN" altLang="en-US"/>
                    </a:p>
                  </a:txBody>
                  <a:tcPr/>
                </a:tc>
                <a:tc>
                  <a:txBody>
                    <a:bodyPr/>
                    <a:p>
                      <a:pPr>
                        <a:buNone/>
                      </a:pPr>
                      <a:r>
                        <a:rPr lang="en-US" sz="1800">
                          <a:sym typeface="+mn-ea"/>
                        </a:rPr>
                        <a:t>Security relied heavily on physical safeguards, such as locked filing cabinets. Limited digital security measures in place.</a:t>
                      </a:r>
                      <a:endParaRPr lang="en-US" sz="1800"/>
                    </a:p>
                    <a:p>
                      <a:pPr>
                        <a:buNone/>
                      </a:pPr>
                      <a:endParaRPr lang="en-US"/>
                    </a:p>
                  </a:txBody>
                  <a:tcPr/>
                </a:tc>
                <a:tc>
                  <a:txBody>
                    <a:bodyPr/>
                    <a:p>
                      <a:pPr>
                        <a:buNone/>
                      </a:pPr>
                      <a:r>
                        <a:rPr sz="1800">
                          <a:sym typeface="+mn-ea"/>
                        </a:rPr>
                        <a:t>A proposal for more advanced data security measures to protect electronic health information.And Encrypted the information by authentication.</a:t>
                      </a:r>
                      <a:endParaRPr sz="1800">
                        <a:sym typeface="+mn-ea"/>
                      </a:endParaRPr>
                    </a:p>
                    <a:p>
                      <a:pPr>
                        <a:buNone/>
                      </a:pPr>
                      <a:endParaRPr lang="en-US"/>
                    </a:p>
                  </a:txBody>
                  <a:tcPr/>
                </a:tc>
              </a:tr>
              <a:tr h="381000">
                <a:tc>
                  <a:txBody>
                    <a:bodyPr/>
                    <a:p>
                      <a:pPr algn="ctr">
                        <a:buNone/>
                      </a:pPr>
                      <a:r>
                        <a:rPr lang="en-IN" altLang="en-US"/>
                        <a:t>5.</a:t>
                      </a:r>
                      <a:endParaRPr lang="en-IN" altLang="en-US"/>
                    </a:p>
                  </a:txBody>
                  <a:tcPr/>
                </a:tc>
                <a:tc>
                  <a:txBody>
                    <a:bodyPr/>
                    <a:p>
                      <a:pPr>
                        <a:buNone/>
                      </a:pPr>
                      <a:r>
                        <a:rPr lang="en-US"/>
                        <a:t>Consultations between healthcare providers and patients primarily occurred face-to-face .Remote consultations were limited, and patients had to be physically present for routine    check-ups, follow-ups, or discussions about their health.</a:t>
                      </a:r>
                      <a:endParaRPr lang="en-US"/>
                    </a:p>
                  </a:txBody>
                  <a:tcPr/>
                </a:tc>
                <a:tc>
                  <a:txBody>
                    <a:bodyPr/>
                    <a:p>
                      <a:pPr>
                        <a:buNone/>
                      </a:pPr>
                      <a:r>
                        <a:rPr lang="en-US"/>
                        <a:t>Our application let the users to know where the particular specialist is available nearby and whether he/she is present at the instant of time. </a:t>
                      </a:r>
                      <a:endParaRPr lang="en-US"/>
                    </a:p>
                  </a:txBody>
                  <a:tcPr/>
                </a:tc>
              </a:tr>
              <a:tr h="381000">
                <a:tc>
                  <a:txBody>
                    <a:bodyPr/>
                    <a:p>
                      <a:pPr algn="ctr">
                        <a:buNone/>
                      </a:pPr>
                      <a:r>
                        <a:rPr lang="en-IN" altLang="en-US"/>
                        <a:t>6.</a:t>
                      </a:r>
                      <a:endParaRPr lang="en-IN" altLang="en-US"/>
                    </a:p>
                  </a:txBody>
                  <a:tcPr/>
                </a:tc>
                <a:tc>
                  <a:txBody>
                    <a:bodyPr/>
                    <a:p>
                      <a:pPr>
                        <a:buNone/>
                      </a:pPr>
                      <a:r>
                        <a:rPr lang="en-US"/>
                        <a:t>Communication Challenges Communication between patients and healthcare providers may be limited to in-person visits or phone calls, leading to delays in obtaining medical advice or updates on treatment plans.</a:t>
                      </a:r>
                      <a:endParaRPr lang="en-US"/>
                    </a:p>
                  </a:txBody>
                  <a:tcPr/>
                </a:tc>
                <a:tc>
                  <a:txBody>
                    <a:bodyPr/>
                    <a:p>
                      <a:pPr>
                        <a:buNone/>
                      </a:pPr>
                      <a:r>
                        <a:rPr lang="en-US"/>
                        <a:t>Centralized Database Management The system will employ a PHP-MySQL backend to centralize the storage and management of patient records, doctor details, and appointment schedules securely, facilitating easy access and retrieval of information.</a:t>
                      </a:r>
                      <a:endParaRPr lang="en-US"/>
                    </a:p>
                  </a:txBody>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760095" y="1130300"/>
          <a:ext cx="10420350" cy="5237480"/>
        </p:xfrm>
        <a:graphic>
          <a:graphicData uri="http://schemas.openxmlformats.org/drawingml/2006/table">
            <a:tbl>
              <a:tblPr firstRow="1" bandRow="1">
                <a:tableStyleId>{5C22544A-7EE6-4342-B048-85BDC9FD1C3A}</a:tableStyleId>
              </a:tblPr>
              <a:tblGrid>
                <a:gridCol w="580390"/>
                <a:gridCol w="1657350"/>
                <a:gridCol w="1050925"/>
                <a:gridCol w="1906905"/>
                <a:gridCol w="1069975"/>
                <a:gridCol w="2044700"/>
                <a:gridCol w="2110105"/>
              </a:tblGrid>
              <a:tr h="850900">
                <a:tc>
                  <a:txBody>
                    <a:bodyPr/>
                    <a:lstStyle/>
                    <a:p>
                      <a:endParaRPr lang="en-IN" sz="2000" dirty="0">
                        <a:solidFill>
                          <a:schemeClr val="tx1"/>
                        </a:solidFill>
                      </a:endParaRPr>
                    </a:p>
                    <a:p>
                      <a:r>
                        <a:rPr lang="en-IN" sz="2000" dirty="0">
                          <a:solidFill>
                            <a:schemeClr val="tx1"/>
                          </a:solidFill>
                        </a:rPr>
                        <a:t>S</a:t>
                      </a:r>
                      <a:endParaRPr lang="en-IN" sz="2000" dirty="0">
                        <a:solidFill>
                          <a:schemeClr val="tx1"/>
                        </a:solidFill>
                      </a:endParaRPr>
                    </a:p>
                    <a:p>
                      <a:r>
                        <a:rPr lang="en-IN" sz="2000" dirty="0">
                          <a:solidFill>
                            <a:schemeClr val="tx1"/>
                          </a:solidFill>
                        </a:rPr>
                        <a:t>No.</a:t>
                      </a:r>
                      <a:endParaRPr lang="en-IN" sz="2000" dirty="0">
                        <a:solidFill>
                          <a:schemeClr val="tx1"/>
                        </a:solidFill>
                      </a:endParaRPr>
                    </a:p>
                  </a:txBody>
                  <a:tcPr/>
                </a:tc>
                <a:tc>
                  <a:txBody>
                    <a:bodyPr/>
                    <a:lstStyle/>
                    <a:p>
                      <a:r>
                        <a:rPr lang="en-IN" sz="2000" dirty="0">
                          <a:solidFill>
                            <a:schemeClr val="tx1"/>
                          </a:solidFill>
                        </a:rPr>
                        <a:t>                 </a:t>
                      </a:r>
                      <a:endParaRPr lang="en-IN" sz="2000" dirty="0">
                        <a:solidFill>
                          <a:schemeClr val="tx1"/>
                        </a:solidFill>
                      </a:endParaRPr>
                    </a:p>
                    <a:p>
                      <a:pPr algn="just"/>
                      <a:r>
                        <a:rPr lang="en-IN" sz="2000" dirty="0">
                          <a:solidFill>
                            <a:schemeClr val="tx1"/>
                          </a:solidFill>
                        </a:rPr>
                        <a:t>         </a:t>
                      </a:r>
                      <a:endParaRPr lang="en-IN" sz="2000" dirty="0">
                        <a:solidFill>
                          <a:schemeClr val="tx1"/>
                        </a:solidFill>
                      </a:endParaRPr>
                    </a:p>
                    <a:p>
                      <a:pPr algn="just"/>
                      <a:r>
                        <a:rPr lang="en-IN" sz="2000" dirty="0">
                          <a:solidFill>
                            <a:schemeClr val="tx1"/>
                          </a:solidFill>
                        </a:rPr>
                        <a:t>            Title</a:t>
                      </a:r>
                      <a:endParaRPr lang="en-IN" sz="2000" dirty="0">
                        <a:solidFill>
                          <a:schemeClr val="tx1"/>
                        </a:solidFill>
                      </a:endParaRPr>
                    </a:p>
                  </a:txBody>
                  <a:tcPr/>
                </a:tc>
                <a:tc>
                  <a:txBody>
                    <a:bodyPr/>
                    <a:lstStyle/>
                    <a:p>
                      <a:endParaRPr lang="en-IN" sz="2000" dirty="0">
                        <a:solidFill>
                          <a:schemeClr val="tx1"/>
                        </a:solidFill>
                      </a:endParaRPr>
                    </a:p>
                    <a:p>
                      <a:pPr algn="just"/>
                      <a:r>
                        <a:rPr lang="en-IN" sz="2000" dirty="0">
                          <a:solidFill>
                            <a:schemeClr val="tx1"/>
                          </a:solidFill>
                        </a:rPr>
                        <a:t>  </a:t>
                      </a:r>
                      <a:endParaRPr lang="en-IN" sz="2000" dirty="0">
                        <a:solidFill>
                          <a:schemeClr val="tx1"/>
                        </a:solidFill>
                      </a:endParaRPr>
                    </a:p>
                    <a:p>
                      <a:pPr algn="just"/>
                      <a:r>
                        <a:rPr lang="en-IN" sz="2000" dirty="0">
                          <a:solidFill>
                            <a:schemeClr val="tx1"/>
                          </a:solidFill>
                        </a:rPr>
                        <a:t>  Author</a:t>
                      </a:r>
                      <a:endParaRPr lang="en-IN" sz="2000" dirty="0">
                        <a:solidFill>
                          <a:schemeClr val="tx1"/>
                        </a:solidFill>
                      </a:endParaRPr>
                    </a:p>
                  </a:txBody>
                  <a:tcPr/>
                </a:tc>
                <a:tc>
                  <a:txBody>
                    <a:bodyPr/>
                    <a:lstStyle/>
                    <a:p>
                      <a:pPr algn="just"/>
                      <a:r>
                        <a:rPr lang="en-IN" sz="2000" dirty="0"/>
                        <a:t>    </a:t>
                      </a:r>
                      <a:endParaRPr lang="en-IN" sz="2000" b="1" dirty="0">
                        <a:solidFill>
                          <a:schemeClr val="tx1"/>
                        </a:solidFill>
                      </a:endParaRPr>
                    </a:p>
                    <a:p>
                      <a:pPr algn="just"/>
                      <a:r>
                        <a:rPr lang="en-IN" sz="2000" b="1" dirty="0">
                          <a:solidFill>
                            <a:schemeClr val="tx1"/>
                          </a:solidFill>
                        </a:rPr>
                        <a:t>        </a:t>
                      </a:r>
                      <a:r>
                        <a:rPr lang="en-IN" sz="2000" b="1" dirty="0" err="1">
                          <a:solidFill>
                            <a:schemeClr val="tx1"/>
                          </a:solidFill>
                        </a:rPr>
                        <a:t>Jounral</a:t>
                      </a:r>
                      <a:r>
                        <a:rPr lang="en-IN" sz="2000" b="1" dirty="0">
                          <a:solidFill>
                            <a:schemeClr val="tx1"/>
                          </a:solidFill>
                        </a:rPr>
                        <a:t>/</a:t>
                      </a:r>
                      <a:endParaRPr lang="en-IN" sz="2000" b="1" dirty="0">
                        <a:solidFill>
                          <a:schemeClr val="tx1"/>
                        </a:solidFill>
                      </a:endParaRPr>
                    </a:p>
                    <a:p>
                      <a:pPr algn="just"/>
                      <a:r>
                        <a:rPr lang="en-IN" sz="2000" b="1" dirty="0">
                          <a:solidFill>
                            <a:schemeClr val="tx1"/>
                          </a:solidFill>
                        </a:rPr>
                        <a:t>       </a:t>
                      </a:r>
                      <a:r>
                        <a:rPr lang="en-IN" sz="2000" b="1" dirty="0" err="1">
                          <a:solidFill>
                            <a:schemeClr val="tx1"/>
                          </a:solidFill>
                        </a:rPr>
                        <a:t>Confernce</a:t>
                      </a:r>
                      <a:endParaRPr lang="en-IN" sz="2000" b="1" dirty="0">
                        <a:solidFill>
                          <a:schemeClr val="tx1"/>
                        </a:solidFill>
                      </a:endParaRPr>
                    </a:p>
                  </a:txBody>
                  <a:tcPr/>
                </a:tc>
                <a:tc>
                  <a:txBody>
                    <a:bodyPr/>
                    <a:lstStyle/>
                    <a:p>
                      <a:pPr algn="just"/>
                      <a:r>
                        <a:rPr lang="en-IN" sz="2000" b="1" i="0" kern="1200" dirty="0">
                          <a:solidFill>
                            <a:schemeClr val="lt1"/>
                          </a:solidFill>
                          <a:effectLst/>
                          <a:latin typeface="+mn-lt"/>
                          <a:ea typeface="+mn-ea"/>
                          <a:cs typeface="+mn-cs"/>
                        </a:rPr>
                        <a:t> </a:t>
                      </a:r>
                      <a:endParaRPr lang="en-IN" sz="2000" b="1" i="0" kern="1200" dirty="0">
                        <a:solidFill>
                          <a:schemeClr val="lt1"/>
                        </a:solidFill>
                        <a:effectLst/>
                        <a:latin typeface="+mn-lt"/>
                        <a:ea typeface="+mn-ea"/>
                        <a:cs typeface="+mn-cs"/>
                      </a:endParaRPr>
                    </a:p>
                    <a:p>
                      <a:pPr algn="just"/>
                      <a:r>
                        <a:rPr lang="en-IN" sz="2000" b="1" i="0" kern="1200" dirty="0">
                          <a:solidFill>
                            <a:schemeClr val="lt1"/>
                          </a:solidFill>
                          <a:effectLst/>
                          <a:latin typeface="+mn-lt"/>
                          <a:ea typeface="+mn-ea"/>
                          <a:cs typeface="+mn-cs"/>
                        </a:rPr>
                        <a:t>   </a:t>
                      </a:r>
                      <a:endParaRPr lang="en-IN" sz="2000" b="1" i="0" kern="1200" dirty="0">
                        <a:solidFill>
                          <a:schemeClr val="lt1"/>
                        </a:solidFill>
                        <a:effectLst/>
                        <a:latin typeface="+mn-lt"/>
                        <a:ea typeface="+mn-ea"/>
                        <a:cs typeface="+mn-cs"/>
                      </a:endParaRPr>
                    </a:p>
                    <a:p>
                      <a:pPr algn="just"/>
                      <a:r>
                        <a:rPr lang="en-IN" sz="2000" b="1" i="0" kern="1200" dirty="0">
                          <a:solidFill>
                            <a:schemeClr val="lt1"/>
                          </a:solidFill>
                          <a:effectLst/>
                          <a:latin typeface="+mn-lt"/>
                          <a:ea typeface="+mn-ea"/>
                          <a:cs typeface="+mn-cs"/>
                        </a:rPr>
                        <a:t>    </a:t>
                      </a:r>
                      <a:r>
                        <a:rPr lang="en-IN" sz="2000" b="1" i="0" kern="1200" dirty="0">
                          <a:solidFill>
                            <a:schemeClr val="tx1"/>
                          </a:solidFill>
                          <a:effectLst/>
                          <a:latin typeface="+mn-lt"/>
                          <a:ea typeface="+mn-ea"/>
                          <a:cs typeface="+mn-cs"/>
                        </a:rPr>
                        <a:t>Year                                                 </a:t>
                      </a:r>
                      <a:endParaRPr lang="en-IN" sz="2000" b="1" i="0" kern="1200" dirty="0">
                        <a:solidFill>
                          <a:schemeClr val="tx1"/>
                        </a:solidFill>
                        <a:effectLst/>
                        <a:latin typeface="+mn-lt"/>
                        <a:ea typeface="+mn-ea"/>
                        <a:cs typeface="+mn-cs"/>
                      </a:endParaRPr>
                    </a:p>
                  </a:txBody>
                  <a:tcPr/>
                </a:tc>
                <a:tc>
                  <a:txBody>
                    <a:bodyPr/>
                    <a:lstStyle/>
                    <a:p>
                      <a:pPr algn="ctr"/>
                      <a:r>
                        <a:rPr lang="en-IN" sz="2000" b="1" i="0" kern="1200" dirty="0">
                          <a:solidFill>
                            <a:schemeClr val="lt1"/>
                          </a:solidFill>
                          <a:effectLst/>
                          <a:latin typeface="+mn-lt"/>
                          <a:ea typeface="+mn-ea"/>
                          <a:cs typeface="+mn-cs"/>
                        </a:rPr>
                        <a:t>   </a:t>
                      </a:r>
                      <a:endParaRPr lang="en-IN" sz="2000" b="1" i="0" kern="1200" dirty="0">
                        <a:solidFill>
                          <a:schemeClr val="lt1"/>
                        </a:solidFill>
                        <a:effectLst/>
                        <a:latin typeface="+mn-lt"/>
                        <a:ea typeface="+mn-ea"/>
                        <a:cs typeface="+mn-cs"/>
                      </a:endParaRPr>
                    </a:p>
                    <a:p>
                      <a:pPr algn="ctr"/>
                      <a:r>
                        <a:rPr lang="en-IN" sz="2000" b="1" i="0" kern="1200" dirty="0">
                          <a:solidFill>
                            <a:schemeClr val="tx1"/>
                          </a:solidFill>
                          <a:effectLst/>
                          <a:latin typeface="+mn-lt"/>
                          <a:ea typeface="+mn-ea"/>
                          <a:cs typeface="+mn-cs"/>
                        </a:rPr>
                        <a:t>   </a:t>
                      </a:r>
                      <a:endParaRPr lang="en-IN" sz="2000" b="1" i="0" kern="1200" dirty="0">
                        <a:solidFill>
                          <a:schemeClr val="tx1"/>
                        </a:solidFill>
                        <a:effectLst/>
                        <a:latin typeface="+mn-lt"/>
                        <a:ea typeface="+mn-ea"/>
                        <a:cs typeface="+mn-cs"/>
                      </a:endParaRPr>
                    </a:p>
                    <a:p>
                      <a:pPr algn="ctr"/>
                      <a:r>
                        <a:rPr lang="en-IN" sz="2000" b="1" i="0" kern="1200" dirty="0">
                          <a:solidFill>
                            <a:schemeClr val="tx1"/>
                          </a:solidFill>
                          <a:effectLst/>
                          <a:latin typeface="+mn-lt"/>
                          <a:ea typeface="+mn-ea"/>
                          <a:cs typeface="+mn-cs"/>
                        </a:rPr>
                        <a:t>Advantages      </a:t>
                      </a:r>
                      <a:endParaRPr lang="en-IN" sz="2000" b="1" i="0" kern="1200" dirty="0">
                        <a:solidFill>
                          <a:schemeClr val="tx1"/>
                        </a:solidFill>
                        <a:effectLst/>
                        <a:latin typeface="+mn-lt"/>
                        <a:ea typeface="+mn-ea"/>
                        <a:cs typeface="+mn-cs"/>
                      </a:endParaRPr>
                    </a:p>
                    <a:p>
                      <a:pPr algn="l"/>
                      <a:r>
                        <a:rPr lang="en-IN" sz="2000" b="1" i="0" kern="1200" dirty="0">
                          <a:solidFill>
                            <a:schemeClr val="tx1"/>
                          </a:solidFill>
                          <a:effectLst/>
                          <a:latin typeface="+mn-lt"/>
                          <a:ea typeface="+mn-ea"/>
                          <a:cs typeface="+mn-cs"/>
                        </a:rPr>
                        <a:t>                                           </a:t>
                      </a:r>
                      <a:endParaRPr lang="en-IN" sz="2000" b="1" i="0" kern="1200" dirty="0">
                        <a:effectLst/>
                        <a:latin typeface="+mn-lt"/>
                        <a:ea typeface="+mn-ea"/>
                        <a:cs typeface="+mn-cs"/>
                      </a:endParaRPr>
                    </a:p>
                  </a:txBody>
                  <a:tcPr anchor="ctr" anchorCtr="0"/>
                </a:tc>
                <a:tc>
                  <a:txBody>
                    <a:bodyPr/>
                    <a:lstStyle/>
                    <a:p>
                      <a:pPr lvl="0" algn="ctr" fontAlgn="b"/>
                      <a:endParaRPr lang="en-IN" sz="2000" b="1" dirty="0">
                        <a:solidFill>
                          <a:schemeClr val="tx1"/>
                        </a:solidFill>
                        <a:effectLst/>
                      </a:endParaRPr>
                    </a:p>
                    <a:p>
                      <a:pPr lvl="0" algn="ctr" fontAlgn="b"/>
                      <a:r>
                        <a:rPr lang="en-IN" sz="2000" b="1" dirty="0">
                          <a:solidFill>
                            <a:schemeClr val="tx1"/>
                          </a:solidFill>
                          <a:effectLst/>
                        </a:rPr>
                        <a:t>Disadvantages</a:t>
                      </a:r>
                      <a:endParaRPr lang="en-IN" sz="2000" b="1" dirty="0">
                        <a:solidFill>
                          <a:schemeClr val="tx1"/>
                        </a:solidFill>
                        <a:effectLst/>
                      </a:endParaRPr>
                    </a:p>
                  </a:txBody>
                  <a:tcPr anchor="ctr" anchorCtr="0"/>
                </a:tc>
              </a:tr>
              <a:tr h="2023745">
                <a:tc>
                  <a:txBody>
                    <a:bodyPr/>
                    <a:lstStyle/>
                    <a:p>
                      <a:endParaRPr lang="en-IN" b="0" dirty="0"/>
                    </a:p>
                    <a:p>
                      <a:endParaRPr lang="en-IN" b="0" dirty="0"/>
                    </a:p>
                    <a:p>
                      <a:endParaRPr lang="en-IN" b="0" dirty="0"/>
                    </a:p>
                    <a:p>
                      <a:r>
                        <a:rPr lang="en-IN" b="0" dirty="0"/>
                        <a:t>  1.</a:t>
                      </a:r>
                      <a:endParaRPr lang="en-IN" b="0" dirty="0"/>
                    </a:p>
                  </a:txBody>
                  <a:tcPr/>
                </a:tc>
                <a:tc>
                  <a:txBody>
                    <a:bodyPr/>
                    <a:lstStyle/>
                    <a:p>
                      <a:r>
                        <a:rPr lang="en-US" sz="1800" b="0" i="0" kern="1200" dirty="0">
                          <a:solidFill>
                            <a:schemeClr val="dk1"/>
                          </a:solidFill>
                          <a:effectLst/>
                          <a:latin typeface="+mn-lt"/>
                          <a:ea typeface="+mn-ea"/>
                          <a:cs typeface="+mn-cs"/>
                        </a:rPr>
                        <a:t>"Healthcare System Management using Android Application"</a:t>
                      </a:r>
                      <a:endParaRPr lang="en-US" sz="1800" b="0" i="0" kern="1200" dirty="0">
                        <a:solidFill>
                          <a:schemeClr val="dk1"/>
                        </a:solidFill>
                        <a:effectLst/>
                        <a:latin typeface="+mn-lt"/>
                        <a:ea typeface="+mn-ea"/>
                        <a:cs typeface="+mn-cs"/>
                      </a:endParaRPr>
                    </a:p>
                  </a:txBody>
                  <a:tcPr/>
                </a:tc>
                <a:tc>
                  <a:txBody>
                    <a:bodyPr/>
                    <a:lstStyle/>
                    <a:p>
                      <a:r>
                        <a:rPr lang="en-IN" sz="1800" b="0" i="0" kern="1200" dirty="0">
                          <a:solidFill>
                            <a:schemeClr val="dk1"/>
                          </a:solidFill>
                          <a:effectLst/>
                          <a:latin typeface="+mn-lt"/>
                          <a:ea typeface="+mn-ea"/>
                          <a:cs typeface="+mn-cs"/>
                        </a:rPr>
                        <a:t>Sharma, R., Gupta, S.</a:t>
                      </a:r>
                      <a:endParaRPr lang="en-IN" sz="1800" b="0" i="0" kern="1200" dirty="0">
                        <a:solidFill>
                          <a:schemeClr val="dk1"/>
                        </a:solidFill>
                        <a:effectLst/>
                        <a:latin typeface="+mn-lt"/>
                        <a:ea typeface="+mn-ea"/>
                        <a:cs typeface="+mn-cs"/>
                      </a:endParaRPr>
                    </a:p>
                  </a:txBody>
                  <a:tcPr/>
                </a:tc>
                <a:tc>
                  <a:txBody>
                    <a:bodyPr/>
                    <a:lstStyle/>
                    <a:p>
                      <a:r>
                        <a:rPr lang="en-IN" altLang="en-US" sz="1800" b="0" i="0" kern="1200" dirty="0">
                          <a:solidFill>
                            <a:schemeClr val="dk1"/>
                          </a:solidFill>
                          <a:effectLst/>
                          <a:latin typeface="+mn-lt"/>
                          <a:ea typeface="+mn-ea"/>
                          <a:cs typeface="+mn-cs"/>
                        </a:rPr>
                        <a:t>I</a:t>
                      </a:r>
                      <a:r>
                        <a:rPr lang="en-US" sz="1800" b="0" i="0" kern="1200" dirty="0">
                          <a:solidFill>
                            <a:schemeClr val="dk1"/>
                          </a:solidFill>
                          <a:effectLst/>
                          <a:latin typeface="+mn-lt"/>
                          <a:ea typeface="+mn-ea"/>
                          <a:cs typeface="+mn-cs"/>
                        </a:rPr>
                        <a:t>nternational Journal of Advanced Research in </a:t>
                      </a:r>
                      <a:r>
                        <a:rPr lang="en-IN" altLang="en-US" sz="1800" b="0" i="0" kern="1200" dirty="0">
                          <a:solidFill>
                            <a:schemeClr val="dk1"/>
                          </a:solidFill>
                          <a:effectLst/>
                          <a:latin typeface="+mn-lt"/>
                          <a:ea typeface="+mn-ea"/>
                          <a:cs typeface="+mn-cs"/>
                        </a:rPr>
                        <a:t>CSE.</a:t>
                      </a:r>
                      <a:r>
                        <a:rPr lang="en-US" sz="1800" b="0" i="0" kern="1200" dirty="0">
                          <a:solidFill>
                            <a:schemeClr val="dk1"/>
                          </a:solidFill>
                          <a:effectLst/>
                          <a:latin typeface="+mn-lt"/>
                          <a:ea typeface="+mn-ea"/>
                          <a:cs typeface="+mn-cs"/>
                        </a:rPr>
                        <a:t>	</a:t>
                      </a:r>
                      <a:endParaRPr lang="en-US" sz="1800" b="0" i="0" kern="1200" dirty="0">
                        <a:solidFill>
                          <a:schemeClr val="dk1"/>
                        </a:solidFill>
                        <a:effectLst/>
                        <a:latin typeface="+mn-lt"/>
                        <a:ea typeface="+mn-ea"/>
                        <a:cs typeface="+mn-cs"/>
                      </a:endParaRPr>
                    </a:p>
                  </a:txBody>
                  <a:tcPr/>
                </a:tc>
                <a:tc>
                  <a:txBody>
                    <a:bodyPr/>
                    <a:lstStyle/>
                    <a:p>
                      <a:r>
                        <a:rPr lang="en-IN" dirty="0"/>
                        <a:t>             </a:t>
                      </a:r>
                      <a:endParaRPr lang="en-IN" dirty="0"/>
                    </a:p>
                    <a:p>
                      <a:r>
                        <a:rPr lang="en-IN" dirty="0"/>
                        <a:t>2020</a:t>
                      </a:r>
                      <a:endParaRPr lang="en-IN" dirty="0"/>
                    </a:p>
                  </a:txBody>
                  <a:tcPr/>
                </a:tc>
                <a:tc>
                  <a:txBody>
                    <a:bodyPr/>
                    <a:lstStyle/>
                    <a:p>
                      <a:r>
                        <a:rPr lang="en-US" sz="1800" b="0" i="0" kern="1200" dirty="0">
                          <a:solidFill>
                            <a:schemeClr val="dk1"/>
                          </a:solidFill>
                          <a:effectLst/>
                          <a:latin typeface="+mn-lt"/>
                          <a:ea typeface="+mn-ea"/>
                          <a:cs typeface="+mn-cs"/>
                        </a:rPr>
                        <a:t> Facilitates remote access to healthcare services - Improves healthcare </a:t>
                      </a:r>
                      <a:r>
                        <a:rPr lang="en-IN" altLang="en-US" sz="1800" b="0" i="0" kern="1200" dirty="0">
                          <a:solidFill>
                            <a:schemeClr val="dk1"/>
                          </a:solidFill>
                          <a:effectLst/>
                          <a:latin typeface="+mn-lt"/>
                          <a:ea typeface="+mn-ea"/>
                          <a:cs typeface="+mn-cs"/>
                        </a:rPr>
                        <a:t>.</a:t>
                      </a:r>
                      <a:endParaRPr lang="en-IN" altLang="en-US" sz="1800" b="0" i="0" kern="1200" dirty="0">
                        <a:solidFill>
                          <a:schemeClr val="dk1"/>
                        </a:solidFill>
                        <a:effectLst/>
                        <a:latin typeface="+mn-lt"/>
                        <a:ea typeface="+mn-ea"/>
                        <a:cs typeface="+mn-cs"/>
                      </a:endParaRPr>
                    </a:p>
                  </a:txBody>
                  <a:tcPr/>
                </a:tc>
                <a:tc>
                  <a:txBody>
                    <a:bodyPr/>
                    <a:lstStyle/>
                    <a:p>
                      <a:r>
                        <a:rPr lang="en-US" sz="1800" b="0" i="0" kern="1200" dirty="0">
                          <a:solidFill>
                            <a:schemeClr val="dk1"/>
                          </a:solidFill>
                          <a:effectLst/>
                          <a:latin typeface="+mn-lt"/>
                          <a:ea typeface="+mn-ea"/>
                          <a:cs typeface="+mn-cs"/>
                        </a:rPr>
                        <a:t>Limited access to smartphones in rural populations - Dependence on stable internet connectivity </a:t>
                      </a:r>
                      <a:r>
                        <a:rPr lang="en-IN" altLang="en-US" sz="1800" b="0" i="0" kern="1200" dirty="0">
                          <a:solidFill>
                            <a:schemeClr val="dk1"/>
                          </a:solidFill>
                          <a:effectLst/>
                          <a:latin typeface="+mn-lt"/>
                          <a:ea typeface="+mn-ea"/>
                          <a:cs typeface="+mn-cs"/>
                        </a:rPr>
                        <a:t>.</a:t>
                      </a:r>
                      <a:r>
                        <a:rPr lang="en-US" sz="1800" b="0" i="0" kern="1200" dirty="0">
                          <a:solidFill>
                            <a:schemeClr val="dk1"/>
                          </a:solidFill>
                          <a:effectLst/>
                          <a:latin typeface="+mn-lt"/>
                          <a:ea typeface="+mn-ea"/>
                          <a:cs typeface="+mn-cs"/>
                        </a:rPr>
                        <a:t> </a:t>
                      </a:r>
                      <a:endParaRPr lang="en-US" sz="1800" b="0" i="0" kern="1200" dirty="0">
                        <a:solidFill>
                          <a:schemeClr val="dk1"/>
                        </a:solidFill>
                        <a:effectLst/>
                        <a:latin typeface="+mn-lt"/>
                        <a:ea typeface="+mn-ea"/>
                        <a:cs typeface="+mn-cs"/>
                      </a:endParaRPr>
                    </a:p>
                  </a:txBody>
                  <a:tcPr/>
                </a:tc>
              </a:tr>
              <a:tr h="2025015">
                <a:tc>
                  <a:txBody>
                    <a:bodyPr/>
                    <a:lstStyle/>
                    <a:p>
                      <a:endParaRPr lang="en-IN" b="0" dirty="0"/>
                    </a:p>
                    <a:p>
                      <a:endParaRPr lang="en-IN" b="0" dirty="0"/>
                    </a:p>
                    <a:p>
                      <a:r>
                        <a:rPr lang="en-IN" b="0" dirty="0"/>
                        <a:t>  2.</a:t>
                      </a:r>
                      <a:endParaRPr lang="en-IN" b="0" dirty="0"/>
                    </a:p>
                  </a:txBody>
                  <a:tcPr/>
                </a:tc>
                <a:tc>
                  <a:txBody>
                    <a:bodyPr/>
                    <a:lstStyle/>
                    <a:p>
                      <a:r>
                        <a:rPr lang="en-US" sz="1800" b="0" i="0" kern="1200" dirty="0">
                          <a:solidFill>
                            <a:schemeClr val="dk1"/>
                          </a:solidFill>
                          <a:effectLst/>
                          <a:latin typeface="+mn-lt"/>
                          <a:ea typeface="+mn-ea"/>
                          <a:cs typeface="+mn-cs"/>
                        </a:rPr>
                        <a:t>"Utilizing Android Applications for Healthcare Management"</a:t>
                      </a:r>
                      <a:endParaRPr lang="en-US" sz="1800" b="0" i="0" kern="1200" dirty="0">
                        <a:solidFill>
                          <a:schemeClr val="dk1"/>
                        </a:solidFill>
                        <a:effectLst/>
                        <a:latin typeface="+mn-lt"/>
                        <a:ea typeface="+mn-ea"/>
                        <a:cs typeface="+mn-cs"/>
                      </a:endParaRPr>
                    </a:p>
                  </a:txBody>
                  <a:tcPr/>
                </a:tc>
                <a:tc>
                  <a:txBody>
                    <a:bodyPr/>
                    <a:lstStyle/>
                    <a:p>
                      <a:r>
                        <a:rPr lang="en-IN" sz="1800" b="0" i="0" kern="1200" dirty="0">
                          <a:solidFill>
                            <a:schemeClr val="dk1"/>
                          </a:solidFill>
                          <a:effectLst/>
                          <a:latin typeface="+mn-lt"/>
                          <a:ea typeface="+mn-ea"/>
                          <a:cs typeface="+mn-cs"/>
                        </a:rPr>
                        <a:t>Patel, R., Shah, S.</a:t>
                      </a:r>
                      <a:endParaRPr lang="en-IN" sz="1800" b="0" i="0" kern="1200" dirty="0">
                        <a:solidFill>
                          <a:schemeClr val="dk1"/>
                        </a:solidFill>
                        <a:effectLst/>
                        <a:latin typeface="+mn-lt"/>
                        <a:ea typeface="+mn-ea"/>
                        <a:cs typeface="+mn-cs"/>
                      </a:endParaRPr>
                    </a:p>
                  </a:txBody>
                  <a:tcPr/>
                </a:tc>
                <a:tc>
                  <a:txBody>
                    <a:bodyPr/>
                    <a:lstStyle/>
                    <a:p>
                      <a:pPr fontAlgn="base"/>
                      <a:r>
                        <a:rPr lang="en-IN" dirty="0">
                          <a:effectLst/>
                        </a:rPr>
                        <a:t>International Journal of Healthcare Management.</a:t>
                      </a:r>
                      <a:endParaRPr lang="en-IN" dirty="0">
                        <a:effectLst/>
                      </a:endParaRPr>
                    </a:p>
                  </a:txBody>
                  <a:tcPr anchor="ctr"/>
                </a:tc>
                <a:tc>
                  <a:txBody>
                    <a:bodyPr/>
                    <a:lstStyle/>
                    <a:p>
                      <a:r>
                        <a:rPr lang="en-IN" sz="1800" b="0" i="0" kern="1200" dirty="0">
                          <a:solidFill>
                            <a:schemeClr val="dk1"/>
                          </a:solidFill>
                          <a:effectLst/>
                          <a:latin typeface="+mn-lt"/>
                          <a:ea typeface="+mn-ea"/>
                          <a:cs typeface="+mn-cs"/>
                        </a:rPr>
                        <a:t>          2021	</a:t>
                      </a:r>
                      <a:endParaRPr lang="en-IN" sz="1800" b="0" i="0" kern="1200" dirty="0">
                        <a:solidFill>
                          <a:schemeClr val="dk1"/>
                        </a:solidFill>
                        <a:effectLst/>
                        <a:latin typeface="+mn-lt"/>
                        <a:ea typeface="+mn-ea"/>
                        <a:cs typeface="+mn-cs"/>
                      </a:endParaRPr>
                    </a:p>
                  </a:txBody>
                  <a:tcPr/>
                </a:tc>
                <a:tc>
                  <a:txBody>
                    <a:bodyPr/>
                    <a:lstStyle/>
                    <a:p>
                      <a:r>
                        <a:rPr lang="en-US" sz="1800" b="0" i="0" kern="1200" dirty="0">
                          <a:solidFill>
                            <a:schemeClr val="dk1"/>
                          </a:solidFill>
                          <a:effectLst/>
                          <a:latin typeface="+mn-lt"/>
                          <a:ea typeface="+mn-ea"/>
                          <a:cs typeface="+mn-cs"/>
                        </a:rPr>
                        <a:t> Facilitates telemedicine and remote patient monitoring</a:t>
                      </a:r>
                      <a:r>
                        <a:rPr lang="en-IN" altLang="en-US" sz="1800" b="0" i="0" kern="1200" dirty="0">
                          <a:solidFill>
                            <a:schemeClr val="dk1"/>
                          </a:solidFill>
                          <a:effectLst/>
                          <a:latin typeface="+mn-lt"/>
                          <a:ea typeface="+mn-ea"/>
                          <a:cs typeface="+mn-cs"/>
                        </a:rPr>
                        <a:t>.</a:t>
                      </a:r>
                      <a:endParaRPr lang="en-IN" altLang="en-US" sz="1800" b="0" i="0" kern="1200" dirty="0">
                        <a:solidFill>
                          <a:schemeClr val="dk1"/>
                        </a:solidFill>
                        <a:effectLst/>
                        <a:latin typeface="+mn-lt"/>
                        <a:ea typeface="+mn-ea"/>
                        <a:cs typeface="+mn-cs"/>
                      </a:endParaRPr>
                    </a:p>
                  </a:txBody>
                  <a:tcPr/>
                </a:tc>
                <a:tc>
                  <a:txBody>
                    <a:bodyPr/>
                    <a:lstStyle/>
                    <a:p>
                      <a:pPr algn="l"/>
                      <a:r>
                        <a:rPr lang="en-US" sz="1800" b="0" i="0" kern="1200" dirty="0">
                          <a:solidFill>
                            <a:schemeClr val="dk1"/>
                          </a:solidFill>
                          <a:effectLst/>
                          <a:latin typeface="+mn-lt"/>
                          <a:ea typeface="+mn-ea"/>
                          <a:cs typeface="+mn-cs"/>
                        </a:rPr>
                        <a:t>Limited penetration of smartphones and internet </a:t>
                      </a:r>
                      <a:r>
                        <a:rPr lang="en-IN" altLang="en-US" sz="1800" b="0" i="0" kern="1200" dirty="0">
                          <a:solidFill>
                            <a:schemeClr val="dk1"/>
                          </a:solidFill>
                          <a:effectLst/>
                          <a:latin typeface="+mn-lt"/>
                          <a:ea typeface="+mn-ea"/>
                          <a:cs typeface="+mn-cs"/>
                        </a:rPr>
                        <a:t>.</a:t>
                      </a:r>
                      <a:endParaRPr lang="en-IN" altLang="en-US" sz="1800" b="0" i="0" kern="1200" dirty="0">
                        <a:solidFill>
                          <a:schemeClr val="dk1"/>
                        </a:solidFill>
                        <a:effectLst/>
                        <a:latin typeface="+mn-lt"/>
                        <a:ea typeface="+mn-ea"/>
                        <a:cs typeface="+mn-cs"/>
                      </a:endParaRPr>
                    </a:p>
                  </a:txBody>
                  <a:tcPr/>
                </a:tc>
              </a:tr>
            </a:tbl>
          </a:graphicData>
        </a:graphic>
      </p:graphicFrame>
      <p:sp>
        <p:nvSpPr>
          <p:cNvPr id="2" name="Text Box 1"/>
          <p:cNvSpPr txBox="1"/>
          <p:nvPr/>
        </p:nvSpPr>
        <p:spPr>
          <a:xfrm>
            <a:off x="760095" y="405130"/>
            <a:ext cx="10142220" cy="598805"/>
          </a:xfrm>
          <a:prstGeom prst="rect">
            <a:avLst/>
          </a:prstGeom>
          <a:noFill/>
        </p:spPr>
        <p:txBody>
          <a:bodyPr wrap="square" rtlCol="0">
            <a:noAutofit/>
          </a:bodyPr>
          <a:p>
            <a:r>
              <a:rPr lang="en-IN" altLang="x-none" sz="4400" b="1" dirty="0">
                <a:solidFill>
                  <a:srgbClr val="FF0000"/>
                </a:solidFill>
                <a:latin typeface="Calibri Light" panose="020F0302020204030204" pitchFamily="34" charset="0"/>
                <a:cs typeface="Calibri Light" panose="020F0302020204030204" pitchFamily="34" charset="0"/>
                <a:sym typeface="+mn-ea"/>
              </a:rPr>
              <a:t>Literature Review</a:t>
            </a:r>
            <a:endParaRPr lang="en-US" sz="4400">
              <a:latin typeface="Calibri Light" panose="020F0302020204030204" pitchFamily="34" charset="0"/>
              <a:cs typeface="Calibri Light" panose="020F0302020204030204" pitchFamily="34" charset="0"/>
            </a:endParaRPr>
          </a:p>
        </p:txBody>
      </p:sp>
    </p:spTree>
  </p:cSld>
  <p:clrMapOvr>
    <a:masterClrMapping/>
  </p:clrMapOvr>
</p:sld>
</file>

<file path=ppt/theme/theme1.xml><?xml version="1.0" encoding="utf-8"?>
<a:theme xmlns:a="http://schemas.openxmlformats.org/drawingml/2006/main" name="Office Theme">
  <a:themeElements>
    <a:clrScheme name="Composite">
      <a:dk1>
        <a:sysClr val="windowText" lastClr="000000"/>
      </a:dk1>
      <a:lt1>
        <a:sysClr val="window" lastClr="FFFFFF"/>
      </a:lt1>
      <a:dk2>
        <a:srgbClr val="5B6973"/>
      </a:dk2>
      <a:lt2>
        <a:srgbClr val="E7ECED"/>
      </a:lt2>
      <a:accent1>
        <a:srgbClr val="98C723"/>
      </a:accent1>
      <a:accent2>
        <a:srgbClr val="59B0B9"/>
      </a:accent2>
      <a:accent3>
        <a:srgbClr val="DEAE00"/>
      </a:accent3>
      <a:accent4>
        <a:srgbClr val="B77BB4"/>
      </a:accent4>
      <a:accent5>
        <a:srgbClr val="E0773C"/>
      </a:accent5>
      <a:accent6>
        <a:srgbClr val="A98D63"/>
      </a:accent6>
      <a:hlink>
        <a:srgbClr val="26CBEC"/>
      </a:hlink>
      <a:folHlink>
        <a:srgbClr val="598C8C"/>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10969</Words>
  <Application>WPS Presentation</Application>
  <PresentationFormat>Widescreen</PresentationFormat>
  <Paragraphs>315</Paragraphs>
  <Slides>29</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29</vt:i4>
      </vt:variant>
    </vt:vector>
  </HeadingPairs>
  <TitlesOfParts>
    <vt:vector size="43" baseType="lpstr">
      <vt:lpstr>Arial</vt:lpstr>
      <vt:lpstr>SimSun</vt:lpstr>
      <vt:lpstr>Wingdings</vt:lpstr>
      <vt:lpstr>Calibri</vt:lpstr>
      <vt:lpstr>Calibri Light</vt:lpstr>
      <vt:lpstr>Times New Roman</vt:lpstr>
      <vt:lpstr>Microsoft YaHei</vt:lpstr>
      <vt:lpstr>Arial Unicode MS</vt:lpstr>
      <vt:lpstr>Arial</vt:lpstr>
      <vt:lpstr>Times New Roman</vt:lpstr>
      <vt:lpstr>Calibri</vt:lpstr>
      <vt:lpstr>Bookman Old Style</vt:lpstr>
      <vt:lpstr>Wingdings</vt:lpstr>
      <vt:lpstr>Office Theme</vt:lpstr>
      <vt:lpstr>   Health Care System Using Android Development</vt:lpstr>
      <vt:lpstr>Outline</vt:lpstr>
      <vt:lpstr>Abstract</vt:lpstr>
      <vt:lpstr>Introduction</vt:lpstr>
      <vt:lpstr>Existing System</vt:lpstr>
      <vt:lpstr>Proposed System</vt:lpstr>
      <vt:lpstr>PowerPoint 演示文稿</vt:lpstr>
      <vt:lpstr>PowerPoint 演示文稿</vt:lpstr>
      <vt:lpstr>PowerPoint 演示文稿</vt:lpstr>
      <vt:lpstr>PowerPoint 演示文稿</vt:lpstr>
      <vt:lpstr>Architecture Diagram  or  System Diagram</vt:lpstr>
      <vt:lpstr>System Architecture </vt:lpstr>
      <vt:lpstr>Technical Requirements Specifications</vt:lpstr>
      <vt:lpstr>Software Requirement Specifications (SRS)</vt:lpstr>
      <vt:lpstr>Hardware Requirement Specifications</vt:lpstr>
      <vt:lpstr>Application Modules</vt:lpstr>
      <vt:lpstr>Class Diagram</vt:lpstr>
      <vt:lpstr>Use-Case Diagram</vt:lpstr>
      <vt:lpstr>Sequence Diagram</vt:lpstr>
      <vt:lpstr>PowerPoint 演示文稿</vt:lpstr>
      <vt:lpstr>Output Screens</vt:lpstr>
      <vt:lpstr>PowerPoint 演示文稿</vt:lpstr>
      <vt:lpstr>PowerPoint 演示文稿</vt:lpstr>
      <vt:lpstr>PowerPoint 演示文稿</vt:lpstr>
      <vt:lpstr>PowerPoint 演示文稿</vt:lpstr>
      <vt:lpstr>About Our Application</vt:lpstr>
      <vt:lpstr>Conclusion</vt:lpstr>
      <vt:lpstr>Future Scope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 V Kamal</dc:creator>
  <cp:lastModifiedBy>reddy</cp:lastModifiedBy>
  <cp:revision>39</cp:revision>
  <dcterms:created xsi:type="dcterms:W3CDTF">2022-09-15T14:17:00Z</dcterms:created>
  <dcterms:modified xsi:type="dcterms:W3CDTF">2024-04-12T17:44:48Z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AF3E28FE976440988DA4C47D4F9D08E9_13</vt:lpwstr>
  </property>
  <property fmtid="{D5CDD505-2E9C-101B-9397-08002B2CF9AE}" pid="3" name="KSOProductBuildVer">
    <vt:lpwstr>1033-12.2.0.16731</vt:lpwstr>
  </property>
</Properties>
</file>

<file path=docProps/thumbnail.jpeg>
</file>